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65" r:id="rId5"/>
    <p:sldId id="263" r:id="rId6"/>
    <p:sldId id="266" r:id="rId7"/>
    <p:sldId id="278" r:id="rId8"/>
    <p:sldId id="279" r:id="rId9"/>
    <p:sldId id="275" r:id="rId10"/>
    <p:sldId id="280" r:id="rId11"/>
    <p:sldId id="281" r:id="rId12"/>
    <p:sldId id="276" r:id="rId13"/>
    <p:sldId id="268" r:id="rId14"/>
    <p:sldId id="269" r:id="rId15"/>
    <p:sldId id="267" r:id="rId16"/>
    <p:sldId id="284" r:id="rId17"/>
    <p:sldId id="285" r:id="rId18"/>
    <p:sldId id="283" r:id="rId19"/>
    <p:sldId id="277" r:id="rId20"/>
    <p:sldId id="288" r:id="rId21"/>
    <p:sldId id="287" r:id="rId22"/>
    <p:sldId id="286" r:id="rId23"/>
    <p:sldId id="289" r:id="rId24"/>
    <p:sldId id="25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88"/>
    <a:srgbClr val="F0F0F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FF33-0521-497F-8CC0-C51E8B509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513D8-97C9-48BF-A5F8-DC78D1E95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6EA1A-5A4D-4A13-B213-701BBC71F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4CA1-1D8D-4F28-839F-EE0B0F0E93DF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B3C604-198A-4D36-8B76-92DF3B182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5F1E05-5B2E-4163-9FF6-D3E1E55F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C79BB-95AF-419D-9D80-27ECF1834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242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669A7-DD32-4C52-A827-CE239558A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0F8A36-0F3C-4262-9941-044CA8DC6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5DEF16-DD3B-4D1E-B350-9CFA4C751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4CA1-1D8D-4F28-839F-EE0B0F0E93DF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507B86-36C0-4AB4-B35B-54C70CE3C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701307-50F7-43BB-9517-D322A2FD3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C79BB-95AF-419D-9D80-27ECF1834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06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DCDAF0-5E93-428C-8397-E884FEF440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E2142F-912A-4980-B694-08EF28989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F3385B-000C-43B3-8225-0056278F4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4CA1-1D8D-4F28-839F-EE0B0F0E93DF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C004C7-78B3-47F4-B2CA-3295CB353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A3816D-2294-47B1-8F95-36272F63C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C79BB-95AF-419D-9D80-27ECF1834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632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3F16D-DAFE-4F2C-A44B-A87F0475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CED77-E4B4-4F9E-B81F-10FC232C0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EE638C-3CF8-4D10-8558-3967A31F5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4CA1-1D8D-4F28-839F-EE0B0F0E93DF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D7E48B-8E93-4B6B-BCCC-DFE4AFFD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BADF27-0B63-4334-B87C-4EF4E1E8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C79BB-95AF-419D-9D80-27ECF1834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11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3E7AC2-0889-4019-A27A-DB3EFC12F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7D5922-3975-4FDD-9644-7569731F8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2D7983-ECC3-42DA-B63E-3F7484C91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4CA1-1D8D-4F28-839F-EE0B0F0E93DF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2DFFE1-7614-461A-B923-4A0CC0FA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18DFB7-B2E7-40C3-9D45-7FF47718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C79BB-95AF-419D-9D80-27ECF1834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351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3BCAB-644B-4825-927B-1B113F71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8EE66-6A8A-4E2D-A257-06C24732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4E1A27-6F50-4C87-B435-129FF63D2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7B0E19-19CD-4D4D-AA87-78F06A82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4CA1-1D8D-4F28-839F-EE0B0F0E93DF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388BE3-A95C-4FAD-B120-67B719CD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5E5F6C-0C33-407E-9B42-FB635BB99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C79BB-95AF-419D-9D80-27ECF1834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30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54122-6DAB-4264-8D61-B51740632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89023D-5E2C-441D-BA6B-4CC9391A2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5D1929-5B53-45AD-9FCB-A8D0A4B80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604BEF-A771-4CF0-930C-4BA75BB3B9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9F6AD0-E89B-432D-A301-AFB2E19061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13059B-E1FC-4839-871E-3E7605028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4CA1-1D8D-4F28-839F-EE0B0F0E93DF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674C5E-CECF-458C-87C4-63CFBECD0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586BE3-9EA2-436E-9BC3-0FFDD5A88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C79BB-95AF-419D-9D80-27ECF1834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978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DAF5C-85FD-45DC-8E48-6123F8877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475128-8226-4CB4-B7EB-73F087837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4CA1-1D8D-4F28-839F-EE0B0F0E93DF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DCE568-3CA6-4FB6-B4CE-266E11E76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C98BC-704A-4E00-8456-C97BE29A4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C79BB-95AF-419D-9D80-27ECF1834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31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2A4E71-3C61-4E43-852F-BAB346807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4CA1-1D8D-4F28-839F-EE0B0F0E93DF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51A12C-8295-4E89-B65C-2BF9B806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5C1D33-66F8-441C-83F0-FC1E98C74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C79BB-95AF-419D-9D80-27ECF1834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8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66B59-1110-4347-B831-C737F25F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38DFB5-F684-4D6C-8848-C550462B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D4E791-7675-4863-AA13-C432A174A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629744-5E66-49B0-9B66-8C089F26B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4CA1-1D8D-4F28-839F-EE0B0F0E93DF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386924-1540-4B4C-A5A0-0AB9E3810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AFF475-F6CE-4F62-9E38-9758A63CF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C79BB-95AF-419D-9D80-27ECF1834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81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04023-D510-4D89-8548-AFB9CF0F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500E6-1FE8-4F21-ABF0-AE864558D2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03CCE8-A21E-4DC8-84AE-8FD77F5E8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4E022F-170F-407E-8F4D-7F7109F3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4CA1-1D8D-4F28-839F-EE0B0F0E93DF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6AA029-5E9B-40FD-B50B-FCB898DC8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8B5EE1-7944-4FE1-8F1D-EBE8DC06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C79BB-95AF-419D-9D80-27ECF1834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079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760379-5BC9-472F-8513-F9439771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450C02-3CB6-4546-849B-BFE626F3D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771B47-1F5E-4E51-BE21-6A8B3E9D2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D4CA1-1D8D-4F28-839F-EE0B0F0E93DF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6294C1-E1A9-485E-9117-571C9EB69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EBAA63-4307-4D4F-B229-E73BB199C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C79BB-95AF-419D-9D80-27ECF1834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48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623FE46-AB17-4F7D-A670-57847596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990" y="-170973"/>
            <a:ext cx="1113498" cy="148634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2F5D5B-F01A-4608-9008-0983E606B8A3}"/>
              </a:ext>
            </a:extLst>
          </p:cNvPr>
          <p:cNvCxnSpPr>
            <a:cxnSpLocks/>
          </p:cNvCxnSpPr>
          <p:nvPr/>
        </p:nvCxnSpPr>
        <p:spPr>
          <a:xfrm>
            <a:off x="1076770" y="5569529"/>
            <a:ext cx="10246408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C01B38-6B03-4E05-9984-63B022F21297}"/>
              </a:ext>
            </a:extLst>
          </p:cNvPr>
          <p:cNvSpPr txBox="1"/>
          <p:nvPr/>
        </p:nvSpPr>
        <p:spPr>
          <a:xfrm>
            <a:off x="2864011" y="3042340"/>
            <a:ext cx="5502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- </a:t>
            </a:r>
            <a:r>
              <a:rPr lang="ko-KR" altLang="en-US" sz="2000" dirty="0" smtClean="0"/>
              <a:t>개발 사항 중간 보고 </a:t>
            </a:r>
            <a:r>
              <a:rPr lang="en-US" altLang="ko-KR" sz="2000" dirty="0" smtClean="0"/>
              <a:t>-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205684-0F76-4073-8B81-B66C6218E12B}"/>
              </a:ext>
            </a:extLst>
          </p:cNvPr>
          <p:cNvSpPr txBox="1"/>
          <p:nvPr/>
        </p:nvSpPr>
        <p:spPr>
          <a:xfrm>
            <a:off x="4239882" y="4171607"/>
            <a:ext cx="2919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2023.02.27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CA25C2-6C74-4DEF-B76B-B8F46E921F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380" y="5742559"/>
            <a:ext cx="1135798" cy="7514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A2F5D5B-F01A-4608-9008-0983E606B8A3}"/>
              </a:ext>
            </a:extLst>
          </p:cNvPr>
          <p:cNvCxnSpPr>
            <a:cxnSpLocks/>
          </p:cNvCxnSpPr>
          <p:nvPr/>
        </p:nvCxnSpPr>
        <p:spPr>
          <a:xfrm>
            <a:off x="634572" y="1007921"/>
            <a:ext cx="116004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205684-0F76-4073-8B81-B66C6218E12B}"/>
              </a:ext>
            </a:extLst>
          </p:cNvPr>
          <p:cNvSpPr txBox="1"/>
          <p:nvPr/>
        </p:nvSpPr>
        <p:spPr>
          <a:xfrm>
            <a:off x="497839" y="638274"/>
            <a:ext cx="2919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2022.10~2023.9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954072" y="2297377"/>
            <a:ext cx="9659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/>
              <a:t>DeepSeers</a:t>
            </a:r>
            <a:r>
              <a:rPr lang="ko-KR" altLang="en-US" sz="3200" b="1" dirty="0"/>
              <a:t>: AI 기반 반도체 </a:t>
            </a:r>
            <a:r>
              <a:rPr lang="ko-KR" altLang="en-US" sz="3200" b="1" dirty="0" err="1"/>
              <a:t>후공정</a:t>
            </a:r>
            <a:r>
              <a:rPr lang="ko-KR" altLang="en-US" sz="3200" b="1" dirty="0"/>
              <a:t> 비전 모듈 개발 </a:t>
            </a:r>
          </a:p>
        </p:txBody>
      </p:sp>
    </p:spTree>
    <p:extLst>
      <p:ext uri="{BB962C8B-B14F-4D97-AF65-F5344CB8AC3E}">
        <p14:creationId xmlns:p14="http://schemas.microsoft.com/office/powerpoint/2010/main" val="415122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774242-785F-4CA6-AF9C-2C03D53B10DC}"/>
              </a:ext>
            </a:extLst>
          </p:cNvPr>
          <p:cNvCxnSpPr>
            <a:cxnSpLocks/>
          </p:cNvCxnSpPr>
          <p:nvPr/>
        </p:nvCxnSpPr>
        <p:spPr>
          <a:xfrm>
            <a:off x="254187" y="610299"/>
            <a:ext cx="691392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862486A1-0EEF-4FCF-B9FD-A3F3D8D3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493" y="-743172"/>
            <a:ext cx="1113498" cy="148634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C6F5408-8914-4B79-8328-5B9B354843AE}"/>
              </a:ext>
            </a:extLst>
          </p:cNvPr>
          <p:cNvSpPr txBox="1"/>
          <p:nvPr/>
        </p:nvSpPr>
        <p:spPr>
          <a:xfrm>
            <a:off x="254187" y="117446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연구 결과 요약</a:t>
            </a:r>
            <a:endParaRPr lang="ko-KR" altLang="en-US" sz="20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37208"/>
              </p:ext>
            </p:extLst>
          </p:nvPr>
        </p:nvGraphicFramePr>
        <p:xfrm>
          <a:off x="341540" y="1358366"/>
          <a:ext cx="11535451" cy="2015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01">
                  <a:extLst>
                    <a:ext uri="{9D8B030D-6E8A-4147-A177-3AD203B41FA5}">
                      <a16:colId xmlns:a16="http://schemas.microsoft.com/office/drawing/2014/main" val="221553628"/>
                    </a:ext>
                  </a:extLst>
                </a:gridCol>
                <a:gridCol w="470931">
                  <a:extLst>
                    <a:ext uri="{9D8B030D-6E8A-4147-A177-3AD203B41FA5}">
                      <a16:colId xmlns:a16="http://schemas.microsoft.com/office/drawing/2014/main" val="2891113790"/>
                    </a:ext>
                  </a:extLst>
                </a:gridCol>
                <a:gridCol w="2581887">
                  <a:extLst>
                    <a:ext uri="{9D8B030D-6E8A-4147-A177-3AD203B41FA5}">
                      <a16:colId xmlns:a16="http://schemas.microsoft.com/office/drawing/2014/main" val="4037591990"/>
                    </a:ext>
                  </a:extLst>
                </a:gridCol>
                <a:gridCol w="3876442">
                  <a:extLst>
                    <a:ext uri="{9D8B030D-6E8A-4147-A177-3AD203B41FA5}">
                      <a16:colId xmlns:a16="http://schemas.microsoft.com/office/drawing/2014/main" val="664915369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3079716563"/>
                    </a:ext>
                  </a:extLst>
                </a:gridCol>
                <a:gridCol w="1069290">
                  <a:extLst>
                    <a:ext uri="{9D8B030D-6E8A-4147-A177-3AD203B41FA5}">
                      <a16:colId xmlns:a16="http://schemas.microsoft.com/office/drawing/2014/main" val="2964055869"/>
                    </a:ext>
                  </a:extLst>
                </a:gridCol>
              </a:tblGrid>
              <a:tr h="4608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일련 번호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핵심 연구 개발 목표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연구 개발 내용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산출물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389007"/>
                  </a:ext>
                </a:extLst>
              </a:tr>
              <a:tr h="46080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패키지 검사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Mark </a:t>
                      </a:r>
                      <a:r>
                        <a:rPr lang="ko-KR" altLang="en-US" dirty="0" smtClean="0"/>
                        <a:t>검사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반도체 패키지의 </a:t>
                      </a:r>
                      <a:r>
                        <a:rPr lang="en-US" altLang="ko-KR" sz="1400" dirty="0" smtClean="0"/>
                        <a:t>top </a:t>
                      </a:r>
                      <a:r>
                        <a:rPr lang="ko-KR" altLang="en-US" sz="1400" dirty="0" smtClean="0"/>
                        <a:t>검사에서 </a:t>
                      </a:r>
                      <a:r>
                        <a:rPr lang="en-US" altLang="ko-KR" sz="1400" dirty="0" smtClean="0"/>
                        <a:t>mark</a:t>
                      </a:r>
                      <a:r>
                        <a:rPr lang="ko-KR" altLang="en-US" sz="1400" dirty="0" smtClean="0"/>
                        <a:t>의 양품 여부를 검사 모듈 개발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모듈 개발 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Halcon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일부 달성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53463"/>
                  </a:ext>
                </a:extLst>
              </a:tr>
              <a:tr h="4608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BGA </a:t>
                      </a:r>
                      <a:r>
                        <a:rPr lang="ko-KR" altLang="en-US" dirty="0" smtClean="0"/>
                        <a:t>검사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반도체 패키지의  </a:t>
                      </a:r>
                      <a:r>
                        <a:rPr lang="en-US" altLang="ko-KR" sz="1400" dirty="0" smtClean="0"/>
                        <a:t>bottom </a:t>
                      </a:r>
                      <a:r>
                        <a:rPr lang="ko-KR" altLang="en-US" sz="1400" dirty="0" smtClean="0"/>
                        <a:t>검사에서 반도체  </a:t>
                      </a:r>
                      <a:r>
                        <a:rPr lang="en-US" altLang="ko-KR" sz="1400" dirty="0" smtClean="0"/>
                        <a:t>ball</a:t>
                      </a:r>
                      <a:r>
                        <a:rPr lang="ko-KR" altLang="en-US" sz="1400" baseline="0" dirty="0" smtClean="0"/>
                        <a:t> 상태의 양품 여부를 검사 모듈 개발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모듈 개발 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Halcon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일부 달성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798117"/>
                  </a:ext>
                </a:extLst>
              </a:tr>
              <a:tr h="4608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QFN </a:t>
                      </a:r>
                      <a:r>
                        <a:rPr lang="ko-KR" altLang="en-US" dirty="0" smtClean="0"/>
                        <a:t>검사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반도체 패키지 </a:t>
                      </a:r>
                      <a:r>
                        <a:rPr lang="en-US" altLang="ko-KR" sz="1400" dirty="0" smtClean="0"/>
                        <a:t>bottom </a:t>
                      </a:r>
                      <a:r>
                        <a:rPr lang="ko-KR" altLang="en-US" sz="1400" dirty="0" smtClean="0"/>
                        <a:t>검사에서 반도체 </a:t>
                      </a:r>
                      <a:r>
                        <a:rPr lang="en-US" altLang="ko-KR" sz="1400" dirty="0" smtClean="0"/>
                        <a:t>lead</a:t>
                      </a:r>
                      <a:r>
                        <a:rPr lang="ko-KR" altLang="en-US" sz="1400" dirty="0" smtClean="0"/>
                        <a:t>의 양품 여부를 검사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모듈 개발 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Halcon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일부 달성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87327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1540" y="683540"/>
            <a:ext cx="1000260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본 연구의 진행 과정에서 생성된 중간 산출물은 다음과 같음</a:t>
            </a:r>
            <a:endParaRPr lang="en-US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097775"/>
              </p:ext>
            </p:extLst>
          </p:nvPr>
        </p:nvGraphicFramePr>
        <p:xfrm>
          <a:off x="341540" y="3747542"/>
          <a:ext cx="1153545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317">
                  <a:extLst>
                    <a:ext uri="{9D8B030D-6E8A-4147-A177-3AD203B41FA5}">
                      <a16:colId xmlns:a16="http://schemas.microsoft.com/office/drawing/2014/main" val="344352449"/>
                    </a:ext>
                  </a:extLst>
                </a:gridCol>
                <a:gridCol w="2396310">
                  <a:extLst>
                    <a:ext uri="{9D8B030D-6E8A-4147-A177-3AD203B41FA5}">
                      <a16:colId xmlns:a16="http://schemas.microsoft.com/office/drawing/2014/main" val="1989267967"/>
                    </a:ext>
                  </a:extLst>
                </a:gridCol>
                <a:gridCol w="2385685">
                  <a:extLst>
                    <a:ext uri="{9D8B030D-6E8A-4147-A177-3AD203B41FA5}">
                      <a16:colId xmlns:a16="http://schemas.microsoft.com/office/drawing/2014/main" val="1652555015"/>
                    </a:ext>
                  </a:extLst>
                </a:gridCol>
                <a:gridCol w="2400977">
                  <a:extLst>
                    <a:ext uri="{9D8B030D-6E8A-4147-A177-3AD203B41FA5}">
                      <a16:colId xmlns:a16="http://schemas.microsoft.com/office/drawing/2014/main" val="2178374839"/>
                    </a:ext>
                  </a:extLst>
                </a:gridCol>
                <a:gridCol w="3716161">
                  <a:extLst>
                    <a:ext uri="{9D8B030D-6E8A-4147-A177-3AD203B41FA5}">
                      <a16:colId xmlns:a16="http://schemas.microsoft.com/office/drawing/2014/main" val="3179646624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검사 타입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검사 항목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대응 가능 항목 수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대응 가능 항목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87940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Mark </a:t>
                      </a:r>
                      <a:r>
                        <a:rPr lang="ko-KR" altLang="en-US" dirty="0" smtClean="0"/>
                        <a:t>검사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가지 항목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가지 항목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Mark offset, mark </a:t>
                      </a:r>
                      <a:r>
                        <a:rPr lang="ko-KR" altLang="en-US" dirty="0" smtClean="0"/>
                        <a:t>누락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비정상 </a:t>
                      </a:r>
                      <a:r>
                        <a:rPr lang="en-US" altLang="ko-KR" baseline="0" dirty="0" smtClean="0"/>
                        <a:t>Mark, Scratch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527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BGA </a:t>
                      </a:r>
                      <a:r>
                        <a:rPr lang="ko-KR" altLang="en-US" dirty="0" smtClean="0"/>
                        <a:t>검사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가지 항목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r>
                        <a:rPr lang="ko-KR" altLang="en-US" dirty="0" smtClean="0"/>
                        <a:t>가지 항목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Conner degree, Ball pitch, ball position, ball size, extra ball. Missing ball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152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QFN </a:t>
                      </a:r>
                      <a:r>
                        <a:rPr lang="ko-KR" altLang="en-US" dirty="0" smtClean="0"/>
                        <a:t>검사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가지 항목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dirty="0" smtClean="0"/>
                        <a:t>가지 항목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Conner degree, lead count, lead size, lead pitch, pad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size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425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98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774242-785F-4CA6-AF9C-2C03D53B10DC}"/>
              </a:ext>
            </a:extLst>
          </p:cNvPr>
          <p:cNvCxnSpPr>
            <a:cxnSpLocks/>
          </p:cNvCxnSpPr>
          <p:nvPr/>
        </p:nvCxnSpPr>
        <p:spPr>
          <a:xfrm>
            <a:off x="254187" y="610299"/>
            <a:ext cx="691392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862486A1-0EEF-4FCF-B9FD-A3F3D8D3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493" y="-743172"/>
            <a:ext cx="1113498" cy="148634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C6F5408-8914-4B79-8328-5B9B354843AE}"/>
              </a:ext>
            </a:extLst>
          </p:cNvPr>
          <p:cNvSpPr txBox="1"/>
          <p:nvPr/>
        </p:nvSpPr>
        <p:spPr>
          <a:xfrm>
            <a:off x="254187" y="117446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연구 결과 요약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41540" y="683540"/>
            <a:ext cx="1000260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본 연구의 진행 과정에서 생성된 중간 산출물은 다음과 같음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65951"/>
              </p:ext>
            </p:extLst>
          </p:nvPr>
        </p:nvGraphicFramePr>
        <p:xfrm>
          <a:off x="457200" y="1317625"/>
          <a:ext cx="11535451" cy="1619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01">
                  <a:extLst>
                    <a:ext uri="{9D8B030D-6E8A-4147-A177-3AD203B41FA5}">
                      <a16:colId xmlns:a16="http://schemas.microsoft.com/office/drawing/2014/main" val="3070298881"/>
                    </a:ext>
                  </a:extLst>
                </a:gridCol>
                <a:gridCol w="470931">
                  <a:extLst>
                    <a:ext uri="{9D8B030D-6E8A-4147-A177-3AD203B41FA5}">
                      <a16:colId xmlns:a16="http://schemas.microsoft.com/office/drawing/2014/main" val="3982149556"/>
                    </a:ext>
                  </a:extLst>
                </a:gridCol>
                <a:gridCol w="2581887">
                  <a:extLst>
                    <a:ext uri="{9D8B030D-6E8A-4147-A177-3AD203B41FA5}">
                      <a16:colId xmlns:a16="http://schemas.microsoft.com/office/drawing/2014/main" val="3217549264"/>
                    </a:ext>
                  </a:extLst>
                </a:gridCol>
                <a:gridCol w="3876442">
                  <a:extLst>
                    <a:ext uri="{9D8B030D-6E8A-4147-A177-3AD203B41FA5}">
                      <a16:colId xmlns:a16="http://schemas.microsoft.com/office/drawing/2014/main" val="3484982422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3337225695"/>
                    </a:ext>
                  </a:extLst>
                </a:gridCol>
                <a:gridCol w="1069290">
                  <a:extLst>
                    <a:ext uri="{9D8B030D-6E8A-4147-A177-3AD203B41FA5}">
                      <a16:colId xmlns:a16="http://schemas.microsoft.com/office/drawing/2014/main" val="2214517883"/>
                    </a:ext>
                  </a:extLst>
                </a:gridCol>
              </a:tblGrid>
              <a:tr h="4608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일련 번호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핵심 연구 개발 목표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연구 개발 내용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산출물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052062"/>
                  </a:ext>
                </a:extLst>
              </a:tr>
              <a:tr h="46080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GUI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Teaching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smtClean="0"/>
                        <a:t>모듈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양품 학습을 위한 </a:t>
                      </a:r>
                      <a:r>
                        <a:rPr lang="en-US" altLang="ko-KR" sz="1400" dirty="0" smtClean="0"/>
                        <a:t>GUI </a:t>
                      </a:r>
                      <a:r>
                        <a:rPr lang="ko-KR" altLang="en-US" sz="1400" dirty="0" smtClean="0"/>
                        <a:t>모듈 개발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GUI </a:t>
                      </a:r>
                      <a:r>
                        <a:rPr lang="ko-KR" altLang="en-US" sz="1400" dirty="0" smtClean="0"/>
                        <a:t>개발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dirty="0" smtClean="0"/>
                        <a:t>(C#)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r>
                        <a:rPr lang="ko-KR" altLang="en-US" sz="1600" dirty="0" smtClean="0"/>
                        <a:t>차 </a:t>
                      </a:r>
                      <a:r>
                        <a:rPr lang="ko-KR" altLang="en-US" sz="1600" dirty="0" err="1" smtClean="0"/>
                        <a:t>프로토타입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207637"/>
                  </a:ext>
                </a:extLst>
              </a:tr>
              <a:tr h="4608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검수 </a:t>
                      </a:r>
                      <a:r>
                        <a:rPr lang="ko-KR" altLang="en-US" dirty="0" smtClean="0"/>
                        <a:t>모듈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검수를</a:t>
                      </a:r>
                      <a:r>
                        <a:rPr lang="ko-KR" altLang="en-US" sz="1400" baseline="0" dirty="0" smtClean="0"/>
                        <a:t> 결과 및 관리를 위한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GUI </a:t>
                      </a:r>
                      <a:r>
                        <a:rPr lang="ko-KR" altLang="en-US" sz="1400" dirty="0" smtClean="0"/>
                        <a:t>모듈 </a:t>
                      </a:r>
                      <a:r>
                        <a:rPr lang="ko-KR" altLang="en-US" sz="1400" dirty="0" smtClean="0"/>
                        <a:t>개발</a:t>
                      </a:r>
                      <a:endParaRPr lang="en-US" altLang="ko-KR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GUI </a:t>
                      </a:r>
                      <a:r>
                        <a:rPr lang="ko-KR" altLang="en-US" sz="1400" dirty="0" smtClean="0"/>
                        <a:t>개발</a:t>
                      </a:r>
                      <a:r>
                        <a:rPr lang="en-US" altLang="ko-KR" sz="1400" dirty="0" smtClean="0"/>
                        <a:t>(C#)</a:t>
                      </a:r>
                      <a:endParaRPr lang="ko-KR" altLang="en-US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1</a:t>
                      </a:r>
                      <a:r>
                        <a:rPr lang="ko-KR" altLang="en-US" sz="1600" dirty="0" smtClean="0"/>
                        <a:t>차 </a:t>
                      </a:r>
                      <a:r>
                        <a:rPr lang="ko-KR" altLang="en-US" sz="1600" dirty="0" err="1" smtClean="0"/>
                        <a:t>프로토타입</a:t>
                      </a:r>
                      <a:endParaRPr lang="ko-KR" altLang="en-US" sz="16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288567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1627"/>
          <a:stretch/>
        </p:blipFill>
        <p:spPr>
          <a:xfrm>
            <a:off x="7467374" y="3234987"/>
            <a:ext cx="4387194" cy="30113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84" y="3216000"/>
            <a:ext cx="6722146" cy="301599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133280" y="6411817"/>
            <a:ext cx="1566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/>
              <a:t>관리자 모듈 화면</a:t>
            </a:r>
            <a:endParaRPr lang="ko-KR" altLang="en-US" sz="1400" b="1" dirty="0"/>
          </a:p>
        </p:txBody>
      </p:sp>
      <p:sp>
        <p:nvSpPr>
          <p:cNvPr id="13" name="직사각형 12"/>
          <p:cNvSpPr/>
          <p:nvPr/>
        </p:nvSpPr>
        <p:spPr>
          <a:xfrm>
            <a:off x="9104115" y="6352621"/>
            <a:ext cx="1566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/>
              <a:t>사용자 모듈 화면</a:t>
            </a:r>
            <a:endParaRPr lang="ko-KR" altLang="en-US" sz="1400" b="1" dirty="0"/>
          </a:p>
        </p:txBody>
      </p:sp>
      <p:sp>
        <p:nvSpPr>
          <p:cNvPr id="4" name="직사각형 3"/>
          <p:cNvSpPr/>
          <p:nvPr/>
        </p:nvSpPr>
        <p:spPr>
          <a:xfrm>
            <a:off x="457200" y="3116460"/>
            <a:ext cx="6870700" cy="32247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375814" y="3116460"/>
            <a:ext cx="4616837" cy="32247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10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623FE46-AB17-4F7D-A670-57847596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990" y="-170973"/>
            <a:ext cx="1113498" cy="148634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2F5D5B-F01A-4608-9008-0983E606B8A3}"/>
              </a:ext>
            </a:extLst>
          </p:cNvPr>
          <p:cNvCxnSpPr>
            <a:cxnSpLocks/>
          </p:cNvCxnSpPr>
          <p:nvPr/>
        </p:nvCxnSpPr>
        <p:spPr>
          <a:xfrm>
            <a:off x="1076770" y="5569529"/>
            <a:ext cx="10246408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9CA25C2-6C74-4DEF-B76B-B8F46E921F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380" y="5742559"/>
            <a:ext cx="1135798" cy="7514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A2F5D5B-F01A-4608-9008-0983E606B8A3}"/>
              </a:ext>
            </a:extLst>
          </p:cNvPr>
          <p:cNvCxnSpPr>
            <a:cxnSpLocks/>
          </p:cNvCxnSpPr>
          <p:nvPr/>
        </p:nvCxnSpPr>
        <p:spPr>
          <a:xfrm>
            <a:off x="634572" y="1007921"/>
            <a:ext cx="116004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205684-0F76-4073-8B81-B66C6218E12B}"/>
              </a:ext>
            </a:extLst>
          </p:cNvPr>
          <p:cNvSpPr txBox="1"/>
          <p:nvPr/>
        </p:nvSpPr>
        <p:spPr>
          <a:xfrm>
            <a:off x="566205" y="681003"/>
            <a:ext cx="2919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개발 사항 중간 보고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3485574" y="2857675"/>
            <a:ext cx="43893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/>
              <a:t>3. </a:t>
            </a:r>
            <a:r>
              <a:rPr lang="ko-KR" altLang="en-US" sz="3200" b="1" dirty="0" smtClean="0"/>
              <a:t>연구 과제 추진 내용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39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6F5408-8914-4B79-8328-5B9B354843AE}"/>
              </a:ext>
            </a:extLst>
          </p:cNvPr>
          <p:cNvSpPr txBox="1"/>
          <p:nvPr/>
        </p:nvSpPr>
        <p:spPr>
          <a:xfrm>
            <a:off x="254187" y="117446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연구과제 추진 내용</a:t>
            </a:r>
            <a:endParaRPr lang="ko-KR" altLang="en-US" sz="2000" b="1" dirty="0"/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3E2F2494-BECA-4298-B0F5-20240F47CDA7}"/>
              </a:ext>
            </a:extLst>
          </p:cNvPr>
          <p:cNvCxnSpPr>
            <a:cxnSpLocks/>
          </p:cNvCxnSpPr>
          <p:nvPr/>
        </p:nvCxnSpPr>
        <p:spPr>
          <a:xfrm>
            <a:off x="254187" y="629349"/>
            <a:ext cx="691392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E8A326E-70B2-4157-BC53-4E285275092E}"/>
              </a:ext>
            </a:extLst>
          </p:cNvPr>
          <p:cNvSpPr txBox="1"/>
          <p:nvPr/>
        </p:nvSpPr>
        <p:spPr>
          <a:xfrm>
            <a:off x="349437" y="926793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1) </a:t>
            </a:r>
            <a:r>
              <a:rPr lang="en-US" altLang="ko-KR" sz="2000" b="1" dirty="0"/>
              <a:t>MARK</a:t>
            </a:r>
            <a:r>
              <a:rPr lang="ko-KR" altLang="en-US" sz="2000" b="1" dirty="0"/>
              <a:t> 검사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ABC8096D-BB78-4628-BF9C-744749C7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315" y="-662908"/>
            <a:ext cx="1113498" cy="14863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792" y="3347665"/>
            <a:ext cx="7674272" cy="31313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61" y="3343850"/>
            <a:ext cx="3167807" cy="3135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2" name="TextBox 71"/>
          <p:cNvSpPr txBox="1"/>
          <p:nvPr/>
        </p:nvSpPr>
        <p:spPr>
          <a:xfrm>
            <a:off x="495365" y="1326903"/>
            <a:ext cx="100026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Mark </a:t>
            </a:r>
            <a:r>
              <a:rPr lang="ko-KR" altLang="en-US" dirty="0" smtClean="0"/>
              <a:t>검사는 반도체 패키지의 상부 검사를 포함함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마크 검사의 경우 </a:t>
            </a:r>
            <a:r>
              <a:rPr lang="en-US" altLang="ko-KR" dirty="0" smtClean="0"/>
              <a:t>OCR</a:t>
            </a:r>
            <a:r>
              <a:rPr lang="ko-KR" altLang="en-US" dirty="0" smtClean="0"/>
              <a:t>을 기반으로 검사가 진행됨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사전 입력된 값</a:t>
            </a:r>
            <a:r>
              <a:rPr lang="en-US" altLang="ko-KR" dirty="0" smtClean="0"/>
              <a:t> </a:t>
            </a:r>
            <a:r>
              <a:rPr lang="ko-KR" altLang="en-US" dirty="0" smtClean="0"/>
              <a:t>혹은 투입된 </a:t>
            </a:r>
            <a:r>
              <a:rPr lang="ko-KR" altLang="en-US" dirty="0" err="1" smtClean="0"/>
              <a:t>양품으로부터</a:t>
            </a:r>
            <a:r>
              <a:rPr lang="ko-KR" altLang="en-US" dirty="0" smtClean="0"/>
              <a:t> 값을 입력 받아 검수 진행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993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3E2F2494-BECA-4298-B0F5-20240F47CDA7}"/>
              </a:ext>
            </a:extLst>
          </p:cNvPr>
          <p:cNvCxnSpPr>
            <a:cxnSpLocks/>
          </p:cNvCxnSpPr>
          <p:nvPr/>
        </p:nvCxnSpPr>
        <p:spPr>
          <a:xfrm>
            <a:off x="254187" y="629349"/>
            <a:ext cx="691392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E8A326E-70B2-4157-BC53-4E285275092E}"/>
              </a:ext>
            </a:extLst>
          </p:cNvPr>
          <p:cNvSpPr txBox="1"/>
          <p:nvPr/>
        </p:nvSpPr>
        <p:spPr>
          <a:xfrm>
            <a:off x="263233" y="926793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2) </a:t>
            </a:r>
            <a:r>
              <a:rPr lang="en-US" altLang="ko-KR" sz="2000" b="1" dirty="0"/>
              <a:t>BGA</a:t>
            </a:r>
            <a:endParaRPr lang="ko-KR" altLang="en-US" sz="2000" b="1" dirty="0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D35DE1F4-1BB8-42AA-99CD-C6C7A02B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315" y="-662908"/>
            <a:ext cx="1113498" cy="14863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C6F5408-8914-4B79-8328-5B9B354843AE}"/>
              </a:ext>
            </a:extLst>
          </p:cNvPr>
          <p:cNvSpPr txBox="1"/>
          <p:nvPr/>
        </p:nvSpPr>
        <p:spPr>
          <a:xfrm>
            <a:off x="254187" y="117446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연구과제 추진 내용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349" y="3327898"/>
            <a:ext cx="7682600" cy="31230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15" y="3355807"/>
            <a:ext cx="3055616" cy="30671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0" name="TextBox 139"/>
          <p:cNvSpPr txBox="1"/>
          <p:nvPr/>
        </p:nvSpPr>
        <p:spPr>
          <a:xfrm>
            <a:off x="495365" y="1326903"/>
            <a:ext cx="100026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BGA </a:t>
            </a:r>
            <a:r>
              <a:rPr lang="ko-KR" altLang="en-US" dirty="0" smtClean="0"/>
              <a:t>검사는 반도체 패키지의 하부 검사를 포함함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패키지의 각 </a:t>
            </a:r>
            <a:r>
              <a:rPr lang="en-US" altLang="ko-KR" dirty="0" smtClean="0"/>
              <a:t>ball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ROI</a:t>
            </a:r>
            <a:r>
              <a:rPr lang="ko-KR" altLang="en-US" dirty="0" smtClean="0"/>
              <a:t>로 인식하고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크기를 비교하는 방법으로 수행</a:t>
            </a:r>
            <a:r>
              <a:rPr lang="en-US" altLang="ko-KR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투입된 </a:t>
            </a:r>
            <a:r>
              <a:rPr lang="ko-KR" altLang="en-US" dirty="0" err="1" smtClean="0"/>
              <a:t>양품으로부터</a:t>
            </a:r>
            <a:r>
              <a:rPr lang="ko-KR" altLang="en-US" dirty="0" smtClean="0"/>
              <a:t> 값을 비교하여 검수 진행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830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3E2F2494-BECA-4298-B0F5-20240F47CDA7}"/>
              </a:ext>
            </a:extLst>
          </p:cNvPr>
          <p:cNvCxnSpPr>
            <a:cxnSpLocks/>
          </p:cNvCxnSpPr>
          <p:nvPr/>
        </p:nvCxnSpPr>
        <p:spPr>
          <a:xfrm>
            <a:off x="254187" y="629349"/>
            <a:ext cx="691392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E8A326E-70B2-4157-BC53-4E285275092E}"/>
              </a:ext>
            </a:extLst>
          </p:cNvPr>
          <p:cNvSpPr txBox="1"/>
          <p:nvPr/>
        </p:nvSpPr>
        <p:spPr>
          <a:xfrm>
            <a:off x="263233" y="926793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3) QFN</a:t>
            </a:r>
            <a:endParaRPr lang="ko-KR" altLang="en-US" sz="2000" b="1" dirty="0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D35DE1F4-1BB8-42AA-99CD-C6C7A02B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315" y="-662908"/>
            <a:ext cx="1113498" cy="14863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C6F5408-8914-4B79-8328-5B9B354843AE}"/>
              </a:ext>
            </a:extLst>
          </p:cNvPr>
          <p:cNvSpPr txBox="1"/>
          <p:nvPr/>
        </p:nvSpPr>
        <p:spPr>
          <a:xfrm>
            <a:off x="254187" y="117446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연구과제 추진 내용</a:t>
            </a:r>
            <a:endParaRPr lang="ko-KR" altLang="en-US" sz="2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421" y="3271718"/>
            <a:ext cx="7751015" cy="31878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25065" t="12494" r="16086" b="10318"/>
          <a:stretch/>
        </p:blipFill>
        <p:spPr>
          <a:xfrm>
            <a:off x="447922" y="3332830"/>
            <a:ext cx="3076301" cy="30656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8" name="TextBox 197"/>
          <p:cNvSpPr txBox="1"/>
          <p:nvPr/>
        </p:nvSpPr>
        <p:spPr>
          <a:xfrm>
            <a:off x="495365" y="1326903"/>
            <a:ext cx="100026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QFN </a:t>
            </a:r>
            <a:r>
              <a:rPr lang="ko-KR" altLang="en-US" dirty="0" smtClean="0"/>
              <a:t>검사는 반도체 패키지의 하부 검사를 포함함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패키지의 각 </a:t>
            </a:r>
            <a:r>
              <a:rPr lang="en-US" altLang="ko-KR" dirty="0" smtClean="0"/>
              <a:t>lead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ROI</a:t>
            </a:r>
            <a:r>
              <a:rPr lang="ko-KR" altLang="en-US" dirty="0" smtClean="0"/>
              <a:t>로 인식하고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크기를 비교하는 방법으로 수행</a:t>
            </a:r>
            <a:r>
              <a:rPr lang="en-US" altLang="ko-KR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투입된 </a:t>
            </a:r>
            <a:r>
              <a:rPr lang="ko-KR" altLang="en-US" dirty="0" err="1" smtClean="0"/>
              <a:t>양품으로부터</a:t>
            </a:r>
            <a:r>
              <a:rPr lang="ko-KR" altLang="en-US" dirty="0" smtClean="0"/>
              <a:t> 값을 비교하여 검수 진행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998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3E2F2494-BECA-4298-B0F5-20240F47CDA7}"/>
              </a:ext>
            </a:extLst>
          </p:cNvPr>
          <p:cNvCxnSpPr>
            <a:cxnSpLocks/>
          </p:cNvCxnSpPr>
          <p:nvPr/>
        </p:nvCxnSpPr>
        <p:spPr>
          <a:xfrm>
            <a:off x="254187" y="629349"/>
            <a:ext cx="691392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E8A326E-70B2-4157-BC53-4E285275092E}"/>
              </a:ext>
            </a:extLst>
          </p:cNvPr>
          <p:cNvSpPr txBox="1"/>
          <p:nvPr/>
        </p:nvSpPr>
        <p:spPr>
          <a:xfrm>
            <a:off x="263233" y="926793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GUI : </a:t>
            </a:r>
            <a:r>
              <a:rPr lang="en-US" altLang="ko-KR" sz="2000" b="1" dirty="0" smtClean="0"/>
              <a:t>Teaching</a:t>
            </a:r>
            <a:r>
              <a:rPr lang="ko-KR" altLang="en-US" sz="2000" b="1" dirty="0" smtClean="0"/>
              <a:t> </a:t>
            </a:r>
            <a:r>
              <a:rPr lang="ko-KR" altLang="en-US" sz="2000" b="1" dirty="0" smtClean="0"/>
              <a:t>모듈</a:t>
            </a:r>
            <a:endParaRPr lang="ko-KR" altLang="en-US" sz="2000" b="1" dirty="0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D35DE1F4-1BB8-42AA-99CD-C6C7A02B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315" y="-662908"/>
            <a:ext cx="1113498" cy="14863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C6F5408-8914-4B79-8328-5B9B354843AE}"/>
              </a:ext>
            </a:extLst>
          </p:cNvPr>
          <p:cNvSpPr txBox="1"/>
          <p:nvPr/>
        </p:nvSpPr>
        <p:spPr>
          <a:xfrm>
            <a:off x="254187" y="117446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연구과제 추진 내용</a:t>
            </a:r>
            <a:endParaRPr lang="ko-KR" altLang="en-US" sz="2000" b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495365" y="1326903"/>
            <a:ext cx="100026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검사 항목 설정</a:t>
            </a:r>
            <a:r>
              <a:rPr lang="en-US" altLang="ko-KR" dirty="0" smtClean="0"/>
              <a:t>, ROI </a:t>
            </a:r>
            <a:r>
              <a:rPr lang="ko-KR" altLang="en-US" dirty="0" smtClean="0"/>
              <a:t>설정 등 검사에 필요한 항목들을 설정하고 검수를 진행 할 수 있음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5" y="1882696"/>
            <a:ext cx="10076033" cy="488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3E2F2494-BECA-4298-B0F5-20240F47CDA7}"/>
              </a:ext>
            </a:extLst>
          </p:cNvPr>
          <p:cNvCxnSpPr>
            <a:cxnSpLocks/>
          </p:cNvCxnSpPr>
          <p:nvPr/>
        </p:nvCxnSpPr>
        <p:spPr>
          <a:xfrm>
            <a:off x="254187" y="629349"/>
            <a:ext cx="691392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E8A326E-70B2-4157-BC53-4E285275092E}"/>
              </a:ext>
            </a:extLst>
          </p:cNvPr>
          <p:cNvSpPr txBox="1"/>
          <p:nvPr/>
        </p:nvSpPr>
        <p:spPr>
          <a:xfrm>
            <a:off x="263233" y="926793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GUI : </a:t>
            </a:r>
            <a:r>
              <a:rPr lang="ko-KR" altLang="en-US" sz="2000" b="1" dirty="0" smtClean="0"/>
              <a:t>검사 </a:t>
            </a:r>
            <a:r>
              <a:rPr lang="ko-KR" altLang="en-US" sz="2000" b="1" dirty="0" smtClean="0"/>
              <a:t>모듈</a:t>
            </a:r>
            <a:endParaRPr lang="ko-KR" altLang="en-US" sz="2000" b="1" dirty="0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D35DE1F4-1BB8-42AA-99CD-C6C7A02B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315" y="-662908"/>
            <a:ext cx="1113498" cy="14863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C6F5408-8914-4B79-8328-5B9B354843AE}"/>
              </a:ext>
            </a:extLst>
          </p:cNvPr>
          <p:cNvSpPr txBox="1"/>
          <p:nvPr/>
        </p:nvSpPr>
        <p:spPr>
          <a:xfrm>
            <a:off x="254187" y="117446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연구과제 추진 내용</a:t>
            </a:r>
            <a:endParaRPr lang="ko-KR" altLang="en-US" sz="2000" b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495365" y="1326903"/>
            <a:ext cx="1000260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검수를 </a:t>
            </a:r>
            <a:r>
              <a:rPr lang="ko-KR" altLang="en-US" dirty="0" smtClean="0"/>
              <a:t>결과 확인 </a:t>
            </a:r>
            <a:r>
              <a:rPr lang="ko-KR" altLang="en-US" dirty="0"/>
              <a:t>및 관리를 위한 </a:t>
            </a:r>
            <a:r>
              <a:rPr lang="en-US" altLang="ko-KR" dirty="0"/>
              <a:t>GUI </a:t>
            </a:r>
            <a:r>
              <a:rPr lang="ko-KR" altLang="en-US" dirty="0"/>
              <a:t>모듈 </a:t>
            </a:r>
            <a:r>
              <a:rPr lang="ko-KR" altLang="en-US" dirty="0" smtClean="0"/>
              <a:t>개발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6" y="2024456"/>
            <a:ext cx="5704789" cy="43192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524" y="2024456"/>
            <a:ext cx="5704789" cy="431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4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3E2F2494-BECA-4298-B0F5-20240F47CDA7}"/>
              </a:ext>
            </a:extLst>
          </p:cNvPr>
          <p:cNvCxnSpPr>
            <a:cxnSpLocks/>
          </p:cNvCxnSpPr>
          <p:nvPr/>
        </p:nvCxnSpPr>
        <p:spPr>
          <a:xfrm>
            <a:off x="254187" y="629349"/>
            <a:ext cx="691392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그림 121">
            <a:extLst>
              <a:ext uri="{FF2B5EF4-FFF2-40B4-BE49-F238E27FC236}">
                <a16:creationId xmlns:a16="http://schemas.microsoft.com/office/drawing/2014/main" id="{D35DE1F4-1BB8-42AA-99CD-C6C7A02B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315" y="-662908"/>
            <a:ext cx="1113498" cy="14863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C6F5408-8914-4B79-8328-5B9B354843AE}"/>
              </a:ext>
            </a:extLst>
          </p:cNvPr>
          <p:cNvSpPr txBox="1"/>
          <p:nvPr/>
        </p:nvSpPr>
        <p:spPr>
          <a:xfrm>
            <a:off x="254187" y="117446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연구과제 추진 내용</a:t>
            </a:r>
            <a:endParaRPr lang="ko-KR" altLang="en-US" sz="2000" b="1" dirty="0"/>
          </a:p>
        </p:txBody>
      </p:sp>
      <p:sp>
        <p:nvSpPr>
          <p:cNvPr id="2" name="직사각형 1"/>
          <p:cNvSpPr/>
          <p:nvPr/>
        </p:nvSpPr>
        <p:spPr>
          <a:xfrm>
            <a:off x="485776" y="1428750"/>
            <a:ext cx="5295900" cy="45624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프로그램 시연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59" y="4457025"/>
            <a:ext cx="1594868" cy="1582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461" y="4493405"/>
            <a:ext cx="1594868" cy="1582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22" y="1452566"/>
            <a:ext cx="1284074" cy="16357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70" y="1428750"/>
            <a:ext cx="1284074" cy="16357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59" y="3255367"/>
            <a:ext cx="1582600" cy="10346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595" y="3286363"/>
            <a:ext cx="1582600" cy="103462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886699" y="1584356"/>
            <a:ext cx="771525" cy="263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629524" y="2246631"/>
            <a:ext cx="533401" cy="263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086975" y="1584356"/>
            <a:ext cx="639167" cy="263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581900" y="3304190"/>
            <a:ext cx="304799" cy="372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726143" y="4098994"/>
            <a:ext cx="173702" cy="1205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726142" y="4947384"/>
            <a:ext cx="173702" cy="396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935419" y="4551244"/>
            <a:ext cx="173702" cy="25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477799" y="4551244"/>
            <a:ext cx="173702" cy="25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168113" y="1299505"/>
            <a:ext cx="3893262" cy="1885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168113" y="4400800"/>
            <a:ext cx="3893262" cy="1803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169904" y="3185213"/>
            <a:ext cx="3893262" cy="1207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520521" y="6231470"/>
            <a:ext cx="22300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/>
              <a:t>임의의 불량 이미지 추가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2249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623FE46-AB17-4F7D-A670-57847596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990" y="-170973"/>
            <a:ext cx="1113498" cy="148634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2F5D5B-F01A-4608-9008-0983E606B8A3}"/>
              </a:ext>
            </a:extLst>
          </p:cNvPr>
          <p:cNvCxnSpPr>
            <a:cxnSpLocks/>
          </p:cNvCxnSpPr>
          <p:nvPr/>
        </p:nvCxnSpPr>
        <p:spPr>
          <a:xfrm>
            <a:off x="1076770" y="5569529"/>
            <a:ext cx="10246408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9CA25C2-6C74-4DEF-B76B-B8F46E921F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380" y="5742559"/>
            <a:ext cx="1135798" cy="7514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A2F5D5B-F01A-4608-9008-0983E606B8A3}"/>
              </a:ext>
            </a:extLst>
          </p:cNvPr>
          <p:cNvCxnSpPr>
            <a:cxnSpLocks/>
          </p:cNvCxnSpPr>
          <p:nvPr/>
        </p:nvCxnSpPr>
        <p:spPr>
          <a:xfrm>
            <a:off x="634572" y="1007921"/>
            <a:ext cx="116004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205684-0F76-4073-8B81-B66C6218E12B}"/>
              </a:ext>
            </a:extLst>
          </p:cNvPr>
          <p:cNvSpPr txBox="1"/>
          <p:nvPr/>
        </p:nvSpPr>
        <p:spPr>
          <a:xfrm>
            <a:off x="566205" y="681003"/>
            <a:ext cx="2919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개발 사항 중간 보고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4664893" y="2857675"/>
            <a:ext cx="24593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/>
              <a:t>4. </a:t>
            </a:r>
            <a:r>
              <a:rPr lang="ko-KR" altLang="en-US" sz="3200" b="1" dirty="0" smtClean="0"/>
              <a:t>추후 연구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4702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623FE46-AB17-4F7D-A670-57847596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990" y="-170973"/>
            <a:ext cx="1113498" cy="148634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2F5D5B-F01A-4608-9008-0983E606B8A3}"/>
              </a:ext>
            </a:extLst>
          </p:cNvPr>
          <p:cNvCxnSpPr>
            <a:cxnSpLocks/>
          </p:cNvCxnSpPr>
          <p:nvPr/>
        </p:nvCxnSpPr>
        <p:spPr>
          <a:xfrm>
            <a:off x="1076770" y="5569529"/>
            <a:ext cx="10246408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837346" y="3591"/>
            <a:ext cx="0" cy="4012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C01B38-6B03-4E05-9984-63B022F21297}"/>
              </a:ext>
            </a:extLst>
          </p:cNvPr>
          <p:cNvSpPr txBox="1"/>
          <p:nvPr/>
        </p:nvSpPr>
        <p:spPr>
          <a:xfrm>
            <a:off x="1983794" y="1683559"/>
            <a:ext cx="550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 Agenda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C01B38-6B03-4E05-9984-63B022F21297}"/>
              </a:ext>
            </a:extLst>
          </p:cNvPr>
          <p:cNvSpPr txBox="1"/>
          <p:nvPr/>
        </p:nvSpPr>
        <p:spPr>
          <a:xfrm>
            <a:off x="2171802" y="2286536"/>
            <a:ext cx="5502322" cy="2618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dirty="0" smtClean="0">
                <a:solidFill>
                  <a:schemeClr val="bg1"/>
                </a:solidFill>
              </a:rPr>
              <a:t>연구 개요 및 목표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dirty="0" smtClean="0">
                <a:solidFill>
                  <a:schemeClr val="bg1"/>
                </a:solidFill>
              </a:rPr>
              <a:t>연구 결과 요약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dirty="0" smtClean="0">
                <a:solidFill>
                  <a:schemeClr val="bg1"/>
                </a:solidFill>
              </a:rPr>
              <a:t>연구 과제 추진 내용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600" dirty="0" smtClean="0">
                <a:solidFill>
                  <a:schemeClr val="bg1"/>
                </a:solidFill>
              </a:rPr>
              <a:t>GUI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600" dirty="0" smtClean="0">
                <a:solidFill>
                  <a:schemeClr val="bg1"/>
                </a:solidFill>
              </a:rPr>
              <a:t>Inspection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dirty="0" smtClean="0">
                <a:solidFill>
                  <a:schemeClr val="bg1"/>
                </a:solidFill>
              </a:rPr>
              <a:t>추후 연구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13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3E2F2494-BECA-4298-B0F5-20240F47CDA7}"/>
              </a:ext>
            </a:extLst>
          </p:cNvPr>
          <p:cNvCxnSpPr>
            <a:cxnSpLocks/>
          </p:cNvCxnSpPr>
          <p:nvPr/>
        </p:nvCxnSpPr>
        <p:spPr>
          <a:xfrm>
            <a:off x="254187" y="629349"/>
            <a:ext cx="691392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E8A326E-70B2-4157-BC53-4E285275092E}"/>
              </a:ext>
            </a:extLst>
          </p:cNvPr>
          <p:cNvSpPr txBox="1"/>
          <p:nvPr/>
        </p:nvSpPr>
        <p:spPr>
          <a:xfrm>
            <a:off x="368008" y="966658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추후 개발 내용</a:t>
            </a:r>
            <a:endParaRPr lang="ko-KR" altLang="en-US" sz="2000" b="1" dirty="0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D35DE1F4-1BB8-42AA-99CD-C6C7A02B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315" y="-662908"/>
            <a:ext cx="1113498" cy="14863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C6F5408-8914-4B79-8328-5B9B354843AE}"/>
              </a:ext>
            </a:extLst>
          </p:cNvPr>
          <p:cNvSpPr txBox="1"/>
          <p:nvPr/>
        </p:nvSpPr>
        <p:spPr>
          <a:xfrm>
            <a:off x="254187" y="117446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추후 연구</a:t>
            </a:r>
            <a:endParaRPr lang="ko-KR" altLang="en-US" sz="2000" b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581090" y="1366768"/>
            <a:ext cx="106679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1. </a:t>
            </a:r>
            <a:r>
              <a:rPr lang="ko-KR" altLang="en-US" b="1" dirty="0" smtClean="0"/>
              <a:t>패키지 검사 모듈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검사 항목 확장 및 추가 개발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2. GUI </a:t>
            </a:r>
            <a:r>
              <a:rPr lang="ko-KR" altLang="en-US" b="1" dirty="0" smtClean="0"/>
              <a:t>모듈 </a:t>
            </a:r>
            <a:r>
              <a:rPr lang="en-US" altLang="ko-KR" b="1" dirty="0" smtClean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Teaching</a:t>
            </a:r>
            <a:r>
              <a:rPr lang="ko-KR" altLang="en-US" dirty="0" smtClean="0"/>
              <a:t>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패키지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검사 모듈과 </a:t>
            </a:r>
            <a:r>
              <a:rPr lang="ko-KR" altLang="en-US" dirty="0" smtClean="0"/>
              <a:t>연동 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/ </a:t>
            </a:r>
            <a:r>
              <a:rPr lang="ko-KR" altLang="en-US" dirty="0" smtClean="0"/>
              <a:t>사용자 별개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검수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: UI </a:t>
            </a:r>
            <a:r>
              <a:rPr lang="ko-KR" altLang="en-US" dirty="0" smtClean="0"/>
              <a:t>정보 확장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3. </a:t>
            </a:r>
            <a:r>
              <a:rPr lang="ko-KR" altLang="en-US" b="1" dirty="0" smtClean="0"/>
              <a:t>카메라 모듈 </a:t>
            </a:r>
            <a:r>
              <a:rPr lang="en-US" altLang="ko-KR" b="1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카메라 컨트롤 모듈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카메라와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연동 및 컨트롤 기능 개발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Calibration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현업의</a:t>
            </a:r>
            <a:r>
              <a:rPr lang="en-US" altLang="ko-KR" dirty="0"/>
              <a:t> </a:t>
            </a:r>
            <a:r>
              <a:rPr lang="ko-KR" altLang="en-US" dirty="0" smtClean="0"/>
              <a:t>새로운 카메라와 연동 시 교정하는 모듈  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* 다양한 실제의 패키지 케이스 확보가 필요함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372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3E2F2494-BECA-4298-B0F5-20240F47CDA7}"/>
              </a:ext>
            </a:extLst>
          </p:cNvPr>
          <p:cNvCxnSpPr>
            <a:cxnSpLocks/>
          </p:cNvCxnSpPr>
          <p:nvPr/>
        </p:nvCxnSpPr>
        <p:spPr>
          <a:xfrm>
            <a:off x="254187" y="629349"/>
            <a:ext cx="691392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E8A326E-70B2-4157-BC53-4E285275092E}"/>
              </a:ext>
            </a:extLst>
          </p:cNvPr>
          <p:cNvSpPr txBox="1"/>
          <p:nvPr/>
        </p:nvSpPr>
        <p:spPr>
          <a:xfrm>
            <a:off x="368008" y="823436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추후 개발 내용</a:t>
            </a:r>
            <a:endParaRPr lang="ko-KR" altLang="en-US" sz="2000" b="1" dirty="0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D35DE1F4-1BB8-42AA-99CD-C6C7A02B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315" y="-662908"/>
            <a:ext cx="1113498" cy="14863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C6F5408-8914-4B79-8328-5B9B354843AE}"/>
              </a:ext>
            </a:extLst>
          </p:cNvPr>
          <p:cNvSpPr txBox="1"/>
          <p:nvPr/>
        </p:nvSpPr>
        <p:spPr>
          <a:xfrm>
            <a:off x="254187" y="117446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추후 연구</a:t>
            </a:r>
            <a:endParaRPr lang="ko-KR" altLang="en-US" sz="2000" b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581090" y="1223546"/>
            <a:ext cx="106679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1. </a:t>
            </a:r>
            <a:r>
              <a:rPr lang="ko-KR" altLang="en-US" b="1" dirty="0" smtClean="0"/>
              <a:t>패키지 검사 모듈</a:t>
            </a:r>
            <a:r>
              <a:rPr lang="en-US" altLang="ko-KR" b="1" dirty="0" smtClean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검사 항목 확장 및 추가 개발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속도 개선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더 다양한 종류의 반도체에 대응 가능하도록 알고리즘 개선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5" y="3810062"/>
            <a:ext cx="5765795" cy="23526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30" y="3832167"/>
            <a:ext cx="5772051" cy="23463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672" y="1223546"/>
            <a:ext cx="3775141" cy="193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8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655786" y="2549982"/>
            <a:ext cx="6554889" cy="4047010"/>
          </a:xfrm>
          <a:prstGeom prst="rect">
            <a:avLst/>
          </a:prstGeom>
          <a:solidFill>
            <a:srgbClr val="F0F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79039" y="2175727"/>
            <a:ext cx="7824981" cy="492703"/>
          </a:xfrm>
          <a:prstGeom prst="rect">
            <a:avLst/>
          </a:prstGeom>
          <a:solidFill>
            <a:srgbClr val="0096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3E2F2494-BECA-4298-B0F5-20240F47CDA7}"/>
              </a:ext>
            </a:extLst>
          </p:cNvPr>
          <p:cNvCxnSpPr>
            <a:cxnSpLocks/>
          </p:cNvCxnSpPr>
          <p:nvPr/>
        </p:nvCxnSpPr>
        <p:spPr>
          <a:xfrm>
            <a:off x="254187" y="629349"/>
            <a:ext cx="691392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E8A326E-70B2-4157-BC53-4E285275092E}"/>
              </a:ext>
            </a:extLst>
          </p:cNvPr>
          <p:cNvSpPr txBox="1"/>
          <p:nvPr/>
        </p:nvSpPr>
        <p:spPr>
          <a:xfrm>
            <a:off x="254187" y="787284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추후 개발 내용</a:t>
            </a:r>
            <a:endParaRPr lang="ko-KR" altLang="en-US" sz="2000" b="1" dirty="0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D35DE1F4-1BB8-42AA-99CD-C6C7A02B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315" y="-662908"/>
            <a:ext cx="1113498" cy="14863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C6F5408-8914-4B79-8328-5B9B354843AE}"/>
              </a:ext>
            </a:extLst>
          </p:cNvPr>
          <p:cNvSpPr txBox="1"/>
          <p:nvPr/>
        </p:nvSpPr>
        <p:spPr>
          <a:xfrm>
            <a:off x="254187" y="117446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추후 연구</a:t>
            </a:r>
            <a:endParaRPr lang="ko-KR" altLang="en-US" sz="2000" b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438694" y="1128001"/>
            <a:ext cx="10667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2. GUI </a:t>
            </a:r>
            <a:r>
              <a:rPr lang="ko-KR" altLang="en-US" b="1" dirty="0" smtClean="0"/>
              <a:t>모듈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카메라 및 전체 모듈과의 통합이 필요함</a:t>
            </a:r>
            <a:endParaRPr lang="en-US" altLang="ko-KR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Teaching</a:t>
            </a:r>
            <a:r>
              <a:rPr lang="ko-KR" altLang="en-US" dirty="0" smtClean="0"/>
              <a:t>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검사 </a:t>
            </a:r>
            <a:r>
              <a:rPr lang="ko-KR" altLang="en-US" dirty="0" smtClean="0"/>
              <a:t>모듈과 연동 개선</a:t>
            </a:r>
            <a:r>
              <a:rPr lang="en-US" altLang="ko-KR" dirty="0" smtClean="0"/>
              <a:t>, ROI </a:t>
            </a:r>
            <a:r>
              <a:rPr lang="ko-KR" altLang="en-US" dirty="0" smtClean="0"/>
              <a:t>생성 개선</a:t>
            </a:r>
            <a:r>
              <a:rPr lang="en-US" altLang="ko-KR" dirty="0" smtClean="0"/>
              <a:t>, ROI </a:t>
            </a:r>
            <a:r>
              <a:rPr lang="ko-KR" altLang="en-US" dirty="0" smtClean="0"/>
              <a:t>메모리 </a:t>
            </a:r>
            <a:r>
              <a:rPr lang="ko-KR" altLang="en-US" dirty="0" smtClean="0"/>
              <a:t>기능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사용자 별개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검사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: UI </a:t>
            </a:r>
            <a:r>
              <a:rPr lang="ko-KR" altLang="en-US" dirty="0" smtClean="0"/>
              <a:t>정보 확장</a:t>
            </a:r>
            <a:r>
              <a:rPr lang="en-US" altLang="ko-KR" dirty="0" smtClean="0"/>
              <a:t>, teaching </a:t>
            </a:r>
            <a:r>
              <a:rPr lang="ko-KR" altLang="en-US" dirty="0" smtClean="0"/>
              <a:t>모듈 추가 개발</a:t>
            </a:r>
            <a:r>
              <a:rPr lang="en-US" altLang="ko-KR" dirty="0" smtClean="0"/>
              <a:t>, top/bottom </a:t>
            </a:r>
            <a:r>
              <a:rPr lang="ko-KR" altLang="en-US" dirty="0" smtClean="0"/>
              <a:t>통합 인식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6"/>
          <a:stretch/>
        </p:blipFill>
        <p:spPr>
          <a:xfrm>
            <a:off x="1479040" y="2670405"/>
            <a:ext cx="1302463" cy="39265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9" t="13553" r="16582" b="11028"/>
          <a:stretch/>
        </p:blipFill>
        <p:spPr>
          <a:xfrm>
            <a:off x="3906653" y="4789237"/>
            <a:ext cx="1676525" cy="16716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2" t="13086" r="17217" b="11936"/>
          <a:stretch/>
        </p:blipFill>
        <p:spPr>
          <a:xfrm>
            <a:off x="3906653" y="2923845"/>
            <a:ext cx="1656975" cy="16618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9" t="711" b="88924"/>
          <a:stretch/>
        </p:blipFill>
        <p:spPr>
          <a:xfrm>
            <a:off x="5024204" y="2173752"/>
            <a:ext cx="4279817" cy="4476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9" t="13112" r="1281" b="-219"/>
          <a:stretch/>
        </p:blipFill>
        <p:spPr>
          <a:xfrm>
            <a:off x="5758239" y="2784109"/>
            <a:ext cx="847725" cy="37623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937014" y="2784109"/>
            <a:ext cx="2626614" cy="13973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956564" y="4633697"/>
            <a:ext cx="2626614" cy="13973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56564" y="2971834"/>
            <a:ext cx="895078" cy="16138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956564" y="4789056"/>
            <a:ext cx="895078" cy="16718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759924" y="4715983"/>
            <a:ext cx="2257278" cy="15535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59924" y="4871344"/>
            <a:ext cx="2257278" cy="1586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19379" y="2191067"/>
            <a:ext cx="2919646" cy="439106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304020" y="6272888"/>
            <a:ext cx="147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개발 예시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89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3E2F2494-BECA-4298-B0F5-20240F47CDA7}"/>
              </a:ext>
            </a:extLst>
          </p:cNvPr>
          <p:cNvCxnSpPr>
            <a:cxnSpLocks/>
          </p:cNvCxnSpPr>
          <p:nvPr/>
        </p:nvCxnSpPr>
        <p:spPr>
          <a:xfrm>
            <a:off x="254187" y="629349"/>
            <a:ext cx="691392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E8A326E-70B2-4157-BC53-4E285275092E}"/>
              </a:ext>
            </a:extLst>
          </p:cNvPr>
          <p:cNvSpPr txBox="1"/>
          <p:nvPr/>
        </p:nvSpPr>
        <p:spPr>
          <a:xfrm>
            <a:off x="368008" y="966658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추후 개발 내용</a:t>
            </a:r>
            <a:endParaRPr lang="ko-KR" altLang="en-US" sz="2000" b="1" dirty="0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D35DE1F4-1BB8-42AA-99CD-C6C7A02B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315" y="-662908"/>
            <a:ext cx="1113498" cy="14863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C6F5408-8914-4B79-8328-5B9B354843AE}"/>
              </a:ext>
            </a:extLst>
          </p:cNvPr>
          <p:cNvSpPr txBox="1"/>
          <p:nvPr/>
        </p:nvSpPr>
        <p:spPr>
          <a:xfrm>
            <a:off x="254187" y="117446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추후 연구</a:t>
            </a:r>
            <a:endParaRPr lang="ko-KR" altLang="en-US" sz="2000" b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581090" y="1366768"/>
            <a:ext cx="1066793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3. </a:t>
            </a:r>
            <a:r>
              <a:rPr lang="ko-KR" altLang="en-US" b="1" dirty="0" smtClean="0"/>
              <a:t>카메라 모듈 </a:t>
            </a:r>
            <a:r>
              <a:rPr lang="en-US" altLang="ko-KR" b="1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카메라 컨트롤 모듈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카메라와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연동 및 컨트롤 기능 개발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Calibration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현업의</a:t>
            </a:r>
            <a:r>
              <a:rPr lang="en-US" altLang="ko-KR" dirty="0"/>
              <a:t> </a:t>
            </a:r>
            <a:r>
              <a:rPr lang="ko-KR" altLang="en-US" dirty="0" smtClean="0"/>
              <a:t>새로운 카메라와 연동 시 교정하는 모듈  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69" y="3195386"/>
            <a:ext cx="2869665" cy="30485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39974" t="1795" r="-135" b="51235"/>
          <a:stretch/>
        </p:blipFill>
        <p:spPr>
          <a:xfrm>
            <a:off x="208844" y="3258060"/>
            <a:ext cx="7072313" cy="29232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473" y="3679431"/>
            <a:ext cx="1498665" cy="195513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40793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DED5423-763D-4CEC-BD74-316C731FF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324616"/>
              </p:ext>
            </p:extLst>
          </p:nvPr>
        </p:nvGraphicFramePr>
        <p:xfrm>
          <a:off x="7545813" y="1862171"/>
          <a:ext cx="4392000" cy="220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8063">
                  <a:extLst>
                    <a:ext uri="{9D8B030D-6E8A-4147-A177-3AD203B41FA5}">
                      <a16:colId xmlns:a16="http://schemas.microsoft.com/office/drawing/2014/main" val="2371663636"/>
                    </a:ext>
                  </a:extLst>
                </a:gridCol>
                <a:gridCol w="803937">
                  <a:extLst>
                    <a:ext uri="{9D8B030D-6E8A-4147-A177-3AD203B41FA5}">
                      <a16:colId xmlns:a16="http://schemas.microsoft.com/office/drawing/2014/main" val="782950926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QFN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45295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BGA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067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Mark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78855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623FE46-AB17-4F7D-A670-57847596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315" y="-132873"/>
            <a:ext cx="1113498" cy="148634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2F5D5B-F01A-4608-9008-0983E606B8A3}"/>
              </a:ext>
            </a:extLst>
          </p:cNvPr>
          <p:cNvCxnSpPr>
            <a:cxnSpLocks/>
          </p:cNvCxnSpPr>
          <p:nvPr/>
        </p:nvCxnSpPr>
        <p:spPr>
          <a:xfrm>
            <a:off x="254187" y="610299"/>
            <a:ext cx="691392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C01B38-6B03-4E05-9984-63B022F21297}"/>
              </a:ext>
            </a:extLst>
          </p:cNvPr>
          <p:cNvSpPr txBox="1"/>
          <p:nvPr/>
        </p:nvSpPr>
        <p:spPr>
          <a:xfrm>
            <a:off x="254187" y="117446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개발 계획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FA25F48-1E6E-455C-B5A4-DFE48C4760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558349"/>
              </p:ext>
            </p:extLst>
          </p:nvPr>
        </p:nvGraphicFramePr>
        <p:xfrm>
          <a:off x="1005862" y="1111342"/>
          <a:ext cx="9153786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786">
                  <a:extLst>
                    <a:ext uri="{9D8B030D-6E8A-4147-A177-3AD203B41FA5}">
                      <a16:colId xmlns:a16="http://schemas.microsoft.com/office/drawing/2014/main" val="3685999257"/>
                    </a:ext>
                  </a:extLst>
                </a:gridCol>
                <a:gridCol w="1742121">
                  <a:extLst>
                    <a:ext uri="{9D8B030D-6E8A-4147-A177-3AD203B41FA5}">
                      <a16:colId xmlns:a16="http://schemas.microsoft.com/office/drawing/2014/main" val="1246927859"/>
                    </a:ext>
                  </a:extLst>
                </a:gridCol>
                <a:gridCol w="2649879">
                  <a:extLst>
                    <a:ext uri="{9D8B030D-6E8A-4147-A177-3AD203B41FA5}">
                      <a16:colId xmlns:a16="http://schemas.microsoft.com/office/drawing/2014/main" val="92721806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2245164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2199274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657978309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9274130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73366708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11199559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72173814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22344892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98992892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8923456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3162960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5077630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674369074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86277817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51130260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584874973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52538340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40946172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82701889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410304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391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 항목 조직화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223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QFN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검사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QFN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티칭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1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QFN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검사 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27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BGA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검사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BGA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티칭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27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BGA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검사 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813753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Mark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검사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Mark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티칭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527629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Mark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검사 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352235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카메라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카메라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검사 모듈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53568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카메라 조작 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11714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Calibration 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2856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파라미터 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파라미터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조작부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검토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33595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파라미터 실험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51495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89C763B-0255-45E8-91CA-DF2079BA4804}"/>
              </a:ext>
            </a:extLst>
          </p:cNvPr>
          <p:cNvSpPr/>
          <p:nvPr/>
        </p:nvSpPr>
        <p:spPr>
          <a:xfrm>
            <a:off x="616887" y="1478669"/>
            <a:ext cx="299103" cy="25252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검사 엔진 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9BDA48-6649-4F01-B07B-0B2A8825C067}"/>
              </a:ext>
            </a:extLst>
          </p:cNvPr>
          <p:cNvSpPr/>
          <p:nvPr/>
        </p:nvSpPr>
        <p:spPr>
          <a:xfrm>
            <a:off x="614865" y="4075166"/>
            <a:ext cx="299103" cy="18215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운영 </a:t>
            </a:r>
            <a:r>
              <a:rPr lang="ko-KR" altLang="en-US" dirty="0" err="1">
                <a:solidFill>
                  <a:schemeClr val="tx1"/>
                </a:solidFill>
              </a:rPr>
              <a:t>조작부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069191-ED99-404B-94E6-007B7B09FCBF}"/>
              </a:ext>
            </a:extLst>
          </p:cNvPr>
          <p:cNvSpPr/>
          <p:nvPr/>
        </p:nvSpPr>
        <p:spPr>
          <a:xfrm>
            <a:off x="5841105" y="1593324"/>
            <a:ext cx="435315" cy="1583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78FF03-44F4-49F4-866C-8E69BB1E0001}"/>
              </a:ext>
            </a:extLst>
          </p:cNvPr>
          <p:cNvSpPr/>
          <p:nvPr/>
        </p:nvSpPr>
        <p:spPr>
          <a:xfrm>
            <a:off x="6062786" y="2708553"/>
            <a:ext cx="435315" cy="1583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0B4F8A-CA28-4970-822F-BF46260A7552}"/>
              </a:ext>
            </a:extLst>
          </p:cNvPr>
          <p:cNvSpPr/>
          <p:nvPr/>
        </p:nvSpPr>
        <p:spPr>
          <a:xfrm>
            <a:off x="6283553" y="3066053"/>
            <a:ext cx="435315" cy="1583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B91D10-96FF-4F49-B861-09D0576858C8}"/>
              </a:ext>
            </a:extLst>
          </p:cNvPr>
          <p:cNvSpPr/>
          <p:nvPr/>
        </p:nvSpPr>
        <p:spPr>
          <a:xfrm>
            <a:off x="6498101" y="3457735"/>
            <a:ext cx="435315" cy="1583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3AFDF5-0F69-4173-AA6C-171A83225E6F}"/>
              </a:ext>
            </a:extLst>
          </p:cNvPr>
          <p:cNvSpPr/>
          <p:nvPr/>
        </p:nvSpPr>
        <p:spPr>
          <a:xfrm>
            <a:off x="6718868" y="3815235"/>
            <a:ext cx="435315" cy="1583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8FE282-639E-487C-BB51-97F25A8E57E1}"/>
              </a:ext>
            </a:extLst>
          </p:cNvPr>
          <p:cNvSpPr/>
          <p:nvPr/>
        </p:nvSpPr>
        <p:spPr>
          <a:xfrm>
            <a:off x="7152783" y="4168799"/>
            <a:ext cx="848308" cy="15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5A981D-B629-4230-927A-3495E0231D51}"/>
              </a:ext>
            </a:extLst>
          </p:cNvPr>
          <p:cNvSpPr/>
          <p:nvPr/>
        </p:nvSpPr>
        <p:spPr>
          <a:xfrm>
            <a:off x="7780725" y="4525285"/>
            <a:ext cx="856791" cy="15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6AB621-E523-4E1D-B5EA-1F9FE3081570}"/>
              </a:ext>
            </a:extLst>
          </p:cNvPr>
          <p:cNvSpPr/>
          <p:nvPr/>
        </p:nvSpPr>
        <p:spPr>
          <a:xfrm>
            <a:off x="8209120" y="4881585"/>
            <a:ext cx="856791" cy="15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C0A3BE-1FD7-4E6C-A1BC-46213ABC0380}"/>
              </a:ext>
            </a:extLst>
          </p:cNvPr>
          <p:cNvSpPr/>
          <p:nvPr/>
        </p:nvSpPr>
        <p:spPr>
          <a:xfrm>
            <a:off x="9128089" y="5611531"/>
            <a:ext cx="1026019" cy="207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8844BC-C3E6-4202-82EE-833822FFF2C0}"/>
              </a:ext>
            </a:extLst>
          </p:cNvPr>
          <p:cNvSpPr/>
          <p:nvPr/>
        </p:nvSpPr>
        <p:spPr>
          <a:xfrm>
            <a:off x="8858894" y="5250854"/>
            <a:ext cx="856791" cy="1583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2CBB-A44D-4556-A655-DF332A4B9871}"/>
              </a:ext>
            </a:extLst>
          </p:cNvPr>
          <p:cNvSpPr txBox="1"/>
          <p:nvPr/>
        </p:nvSpPr>
        <p:spPr>
          <a:xfrm>
            <a:off x="365283" y="660766"/>
            <a:ext cx="7442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2000" dirty="0" smtClean="0"/>
              <a:t>개발 </a:t>
            </a:r>
            <a:r>
              <a:rPr lang="ko-KR" altLang="en-US" sz="2000" dirty="0"/>
              <a:t>범위 </a:t>
            </a:r>
            <a:r>
              <a:rPr lang="en-US" altLang="ko-KR" sz="2000" dirty="0"/>
              <a:t>: </a:t>
            </a:r>
            <a:r>
              <a:rPr lang="ko-KR" altLang="en-US" sz="2000" dirty="0"/>
              <a:t>카메라 </a:t>
            </a:r>
            <a:r>
              <a:rPr lang="en-US" altLang="ko-KR" sz="2000" dirty="0"/>
              <a:t>~ </a:t>
            </a:r>
            <a:r>
              <a:rPr lang="ko-KR" altLang="en-US" sz="2000" dirty="0"/>
              <a:t>검사 모듈 전체 포괄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7BEE887-304E-4FFB-A95C-363E843FD1E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095" y="1925281"/>
            <a:ext cx="640770" cy="63630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8A831F0-FBDE-4382-A10A-59157E09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618" y="2706986"/>
            <a:ext cx="642064" cy="58456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2A824D-5F36-4587-B2A3-BE4FEF74F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5867" y="3426654"/>
            <a:ext cx="603592" cy="59309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D5FAD8-91E2-4B11-BFD0-C578D7300B1C}"/>
              </a:ext>
            </a:extLst>
          </p:cNvPr>
          <p:cNvSpPr/>
          <p:nvPr/>
        </p:nvSpPr>
        <p:spPr>
          <a:xfrm>
            <a:off x="9498028" y="1958837"/>
            <a:ext cx="435315" cy="1583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509DB3C-04EF-4E64-AC50-08820B5AF2E3}"/>
              </a:ext>
            </a:extLst>
          </p:cNvPr>
          <p:cNvSpPr/>
          <p:nvPr/>
        </p:nvSpPr>
        <p:spPr>
          <a:xfrm>
            <a:off x="9718795" y="2316337"/>
            <a:ext cx="435315" cy="1583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500900"/>
              </p:ext>
            </p:extLst>
          </p:nvPr>
        </p:nvGraphicFramePr>
        <p:xfrm>
          <a:off x="1005862" y="5993368"/>
          <a:ext cx="915378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786">
                  <a:extLst>
                    <a:ext uri="{9D8B030D-6E8A-4147-A177-3AD203B41FA5}">
                      <a16:colId xmlns:a16="http://schemas.microsoft.com/office/drawing/2014/main" val="3457101346"/>
                    </a:ext>
                  </a:extLst>
                </a:gridCol>
                <a:gridCol w="1742121">
                  <a:extLst>
                    <a:ext uri="{9D8B030D-6E8A-4147-A177-3AD203B41FA5}">
                      <a16:colId xmlns:a16="http://schemas.microsoft.com/office/drawing/2014/main" val="1544017357"/>
                    </a:ext>
                  </a:extLst>
                </a:gridCol>
                <a:gridCol w="2649879">
                  <a:extLst>
                    <a:ext uri="{9D8B030D-6E8A-4147-A177-3AD203B41FA5}">
                      <a16:colId xmlns:a16="http://schemas.microsoft.com/office/drawing/2014/main" val="92031849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77687977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52900392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12450133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33357651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32568747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584396559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49451121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199984544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87709325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932996554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909631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225138054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21042146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32655432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927567574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953136824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48948765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00442639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475717743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544204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GUI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관리자 모듈 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265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사용자 모듈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023406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8FE282-639E-487C-BB51-97F25A8E57E1}"/>
              </a:ext>
            </a:extLst>
          </p:cNvPr>
          <p:cNvSpPr/>
          <p:nvPr/>
        </p:nvSpPr>
        <p:spPr>
          <a:xfrm>
            <a:off x="6264136" y="6095893"/>
            <a:ext cx="3889973" cy="1701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68FE282-639E-487C-BB51-97F25A8E57E1}"/>
              </a:ext>
            </a:extLst>
          </p:cNvPr>
          <p:cNvSpPr/>
          <p:nvPr/>
        </p:nvSpPr>
        <p:spPr>
          <a:xfrm>
            <a:off x="6264135" y="6440426"/>
            <a:ext cx="3889973" cy="1701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9BDA48-6649-4F01-B07B-0B2A8825C067}"/>
              </a:ext>
            </a:extLst>
          </p:cNvPr>
          <p:cNvSpPr/>
          <p:nvPr/>
        </p:nvSpPr>
        <p:spPr>
          <a:xfrm>
            <a:off x="614865" y="6023197"/>
            <a:ext cx="299103" cy="7118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GUI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06233" y="1470804"/>
            <a:ext cx="0" cy="52664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44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623FE46-AB17-4F7D-A670-57847596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990" y="-170973"/>
            <a:ext cx="1113498" cy="148634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2F5D5B-F01A-4608-9008-0983E606B8A3}"/>
              </a:ext>
            </a:extLst>
          </p:cNvPr>
          <p:cNvCxnSpPr>
            <a:cxnSpLocks/>
          </p:cNvCxnSpPr>
          <p:nvPr/>
        </p:nvCxnSpPr>
        <p:spPr>
          <a:xfrm>
            <a:off x="1076770" y="5569529"/>
            <a:ext cx="10246408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9CA25C2-6C74-4DEF-B76B-B8F46E921F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380" y="5742559"/>
            <a:ext cx="1135798" cy="7514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A2F5D5B-F01A-4608-9008-0983E606B8A3}"/>
              </a:ext>
            </a:extLst>
          </p:cNvPr>
          <p:cNvCxnSpPr>
            <a:cxnSpLocks/>
          </p:cNvCxnSpPr>
          <p:nvPr/>
        </p:nvCxnSpPr>
        <p:spPr>
          <a:xfrm>
            <a:off x="634572" y="1007921"/>
            <a:ext cx="116004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205684-0F76-4073-8B81-B66C6218E12B}"/>
              </a:ext>
            </a:extLst>
          </p:cNvPr>
          <p:cNvSpPr txBox="1"/>
          <p:nvPr/>
        </p:nvSpPr>
        <p:spPr>
          <a:xfrm>
            <a:off x="566205" y="681003"/>
            <a:ext cx="2919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개발 사항 중간 보고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3761241" y="2857675"/>
            <a:ext cx="39789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/>
              <a:t>1. </a:t>
            </a:r>
            <a:r>
              <a:rPr lang="ko-KR" altLang="en-US" sz="3200" b="1" dirty="0" smtClean="0"/>
              <a:t>연구 개요 및 목표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5822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44DBEB3E-09A8-40C6-ABB0-AE290654C353}"/>
              </a:ext>
            </a:extLst>
          </p:cNvPr>
          <p:cNvSpPr/>
          <p:nvPr/>
        </p:nvSpPr>
        <p:spPr>
          <a:xfrm>
            <a:off x="254187" y="2710317"/>
            <a:ext cx="10772775" cy="543574"/>
          </a:xfrm>
          <a:prstGeom prst="triangle">
            <a:avLst>
              <a:gd name="adj" fmla="val 1428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774242-785F-4CA6-AF9C-2C03D53B10DC}"/>
              </a:ext>
            </a:extLst>
          </p:cNvPr>
          <p:cNvCxnSpPr>
            <a:cxnSpLocks/>
          </p:cNvCxnSpPr>
          <p:nvPr/>
        </p:nvCxnSpPr>
        <p:spPr>
          <a:xfrm>
            <a:off x="254187" y="610299"/>
            <a:ext cx="691392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6F5408-8914-4B79-8328-5B9B354843AE}"/>
              </a:ext>
            </a:extLst>
          </p:cNvPr>
          <p:cNvSpPr txBox="1"/>
          <p:nvPr/>
        </p:nvSpPr>
        <p:spPr>
          <a:xfrm>
            <a:off x="254187" y="117446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연구 목표 및 범위</a:t>
            </a:r>
            <a:endParaRPr lang="ko-KR" altLang="en-US" sz="2000" b="1" dirty="0"/>
          </a:p>
        </p:txBody>
      </p:sp>
      <p:pic>
        <p:nvPicPr>
          <p:cNvPr id="1030" name="Picture 6" descr="반도체 후공정 2편] 반도체 패키지의 정의와 역할 (2/11)">
            <a:extLst>
              <a:ext uri="{FF2B5EF4-FFF2-40B4-BE49-F238E27FC236}">
                <a16:creationId xmlns:a16="http://schemas.microsoft.com/office/drawing/2014/main" id="{52B17700-33DB-4F5E-B051-EB6CD1EA4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" t="12299" r="4224" b="15838"/>
          <a:stretch/>
        </p:blipFill>
        <p:spPr bwMode="auto">
          <a:xfrm>
            <a:off x="3560510" y="3519610"/>
            <a:ext cx="5104021" cy="254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C31B37-03B2-41EA-AE36-197FA447A55E}"/>
              </a:ext>
            </a:extLst>
          </p:cNvPr>
          <p:cNvSpPr txBox="1"/>
          <p:nvPr/>
        </p:nvSpPr>
        <p:spPr>
          <a:xfrm>
            <a:off x="4663957" y="6241921"/>
            <a:ext cx="313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반도체 </a:t>
            </a:r>
            <a:r>
              <a:rPr lang="ko-KR" altLang="en-US" dirty="0" smtClean="0"/>
              <a:t>패키지 기본 </a:t>
            </a:r>
            <a:r>
              <a:rPr lang="ko-KR" altLang="en-US" dirty="0"/>
              <a:t>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4039B8-CC58-4FD1-B661-0D60BCA92CB1}"/>
              </a:ext>
            </a:extLst>
          </p:cNvPr>
          <p:cNvSpPr/>
          <p:nvPr/>
        </p:nvSpPr>
        <p:spPr>
          <a:xfrm>
            <a:off x="3308665" y="3519611"/>
            <a:ext cx="5572125" cy="2686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613B06E-F859-4745-9F83-2A82800818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9" t="16764" r="7537" b="11326"/>
          <a:stretch/>
        </p:blipFill>
        <p:spPr>
          <a:xfrm>
            <a:off x="124352" y="3729429"/>
            <a:ext cx="2805260" cy="230432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A54CE2C-13B4-4172-899F-832B94978602}"/>
              </a:ext>
            </a:extLst>
          </p:cNvPr>
          <p:cNvSpPr/>
          <p:nvPr/>
        </p:nvSpPr>
        <p:spPr>
          <a:xfrm>
            <a:off x="2971828" y="4762946"/>
            <a:ext cx="336837" cy="2000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9AB944B-06D0-4FA9-BB01-0DC5D4ADA841}"/>
              </a:ext>
            </a:extLst>
          </p:cNvPr>
          <p:cNvCxnSpPr/>
          <p:nvPr/>
        </p:nvCxnSpPr>
        <p:spPr>
          <a:xfrm flipV="1">
            <a:off x="3124011" y="5123275"/>
            <a:ext cx="0" cy="1083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6" descr="그림 6">
            <a:extLst>
              <a:ext uri="{FF2B5EF4-FFF2-40B4-BE49-F238E27FC236}">
                <a16:creationId xmlns:a16="http://schemas.microsoft.com/office/drawing/2014/main" id="{C93724B8-DEB2-4E34-A795-F7568A1C93A7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9" b="91111" l="9921" r="89683">
                        <a14:foregroundMark x1="10317" y1="41778" x2="10714" y2="59556"/>
                        <a14:foregroundMark x1="70635" y1="89333" x2="70238" y2="73778"/>
                        <a14:foregroundMark x1="67857" y1="91111" x2="67857" y2="91111"/>
                      </a14:backgroundRemoval>
                    </a14:imgEffect>
                  </a14:imgLayer>
                </a14:imgProps>
              </a:ext>
            </a:extLst>
          </a:blip>
          <a:srcRect b="5906"/>
          <a:stretch>
            <a:fillRect/>
          </a:stretch>
        </p:blipFill>
        <p:spPr>
          <a:xfrm>
            <a:off x="259782" y="1486083"/>
            <a:ext cx="2534400" cy="1666800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748FE89-7BBE-4D10-A0A8-66B16D763611}"/>
              </a:ext>
            </a:extLst>
          </p:cNvPr>
          <p:cNvSpPr txBox="1"/>
          <p:nvPr/>
        </p:nvSpPr>
        <p:spPr>
          <a:xfrm>
            <a:off x="2582437" y="2502973"/>
            <a:ext cx="2428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Saw singulation </a:t>
            </a:r>
            <a:r>
              <a:rPr lang="ko-KR" altLang="en-US" sz="1400" dirty="0"/>
              <a:t>장비</a:t>
            </a:r>
          </a:p>
        </p:txBody>
      </p:sp>
      <p:pic>
        <p:nvPicPr>
          <p:cNvPr id="33" name="Picture 4" descr="스마트팩토리] 반도체 DPM 바코드 멀티 판독 솔루션 : 네이버 블로그">
            <a:extLst>
              <a:ext uri="{FF2B5EF4-FFF2-40B4-BE49-F238E27FC236}">
                <a16:creationId xmlns:a16="http://schemas.microsoft.com/office/drawing/2014/main" id="{18CF07B3-FB18-420C-A952-B1AE18D7F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627" y="4121737"/>
            <a:ext cx="2732395" cy="161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A2B82B1-C053-4062-A608-04073BD4AFC2}"/>
              </a:ext>
            </a:extLst>
          </p:cNvPr>
          <p:cNvSpPr txBox="1"/>
          <p:nvPr/>
        </p:nvSpPr>
        <p:spPr>
          <a:xfrm>
            <a:off x="9931805" y="6206305"/>
            <a:ext cx="189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반도체 트레이</a:t>
            </a:r>
            <a:endParaRPr lang="ko-KR" altLang="en-US" dirty="0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C2736881-F6FE-4DBE-B9E8-D23413FB5153}"/>
              </a:ext>
            </a:extLst>
          </p:cNvPr>
          <p:cNvSpPr/>
          <p:nvPr/>
        </p:nvSpPr>
        <p:spPr>
          <a:xfrm>
            <a:off x="8897024" y="4590388"/>
            <a:ext cx="336837" cy="2000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E068A-CCA5-4AB3-A96C-9D263E1F818F}"/>
              </a:ext>
            </a:extLst>
          </p:cNvPr>
          <p:cNvSpPr/>
          <p:nvPr/>
        </p:nvSpPr>
        <p:spPr>
          <a:xfrm>
            <a:off x="2659781" y="6228087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Sawing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19EC83-6246-4F49-8020-00FF34D680C3}"/>
              </a:ext>
            </a:extLst>
          </p:cNvPr>
          <p:cNvSpPr/>
          <p:nvPr/>
        </p:nvSpPr>
        <p:spPr>
          <a:xfrm>
            <a:off x="93538" y="3432418"/>
            <a:ext cx="11924371" cy="3330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732C129-3CEE-4360-B746-2766F3A92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4411" y="-743172"/>
            <a:ext cx="1113498" cy="14863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3539" y="3152883"/>
            <a:ext cx="11924370" cy="336998"/>
          </a:xfrm>
          <a:prstGeom prst="rect">
            <a:avLst/>
          </a:prstGeom>
          <a:solidFill>
            <a:srgbClr val="00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Sawing </a:t>
            </a:r>
            <a:r>
              <a:rPr lang="ko-KR" altLang="en-US" dirty="0" smtClean="0"/>
              <a:t>검사 과정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1826" y="817644"/>
            <a:ext cx="8624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연구 개요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Saw </a:t>
            </a:r>
            <a:r>
              <a:rPr lang="en-US" altLang="ko-KR" b="1" dirty="0" err="1" smtClean="0"/>
              <a:t>singulation</a:t>
            </a:r>
            <a:r>
              <a:rPr lang="en-US" altLang="ko-KR" b="1" dirty="0" smtClean="0"/>
              <a:t> </a:t>
            </a:r>
            <a:r>
              <a:rPr lang="ko-KR" altLang="en-US" dirty="0" smtClean="0"/>
              <a:t>장비 내 과정에서 발생하는 패키지 불량 검출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반도체 패키지의 </a:t>
            </a:r>
            <a:r>
              <a:rPr lang="en-US" altLang="ko-KR" dirty="0" smtClean="0"/>
              <a:t>Sawing </a:t>
            </a:r>
            <a:r>
              <a:rPr lang="ko-KR" altLang="en-US" dirty="0" smtClean="0"/>
              <a:t>과정 이후 불량 패키지에 대한 검출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65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774242-785F-4CA6-AF9C-2C03D53B10DC}"/>
              </a:ext>
            </a:extLst>
          </p:cNvPr>
          <p:cNvCxnSpPr>
            <a:cxnSpLocks/>
          </p:cNvCxnSpPr>
          <p:nvPr/>
        </p:nvCxnSpPr>
        <p:spPr>
          <a:xfrm>
            <a:off x="254187" y="610299"/>
            <a:ext cx="691392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50431E9A-9520-4EF8-9B96-A3186CED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513" y="-570183"/>
            <a:ext cx="1113498" cy="148634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69" y="1990901"/>
            <a:ext cx="9257013" cy="4676600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68551" y="805678"/>
            <a:ext cx="8624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연구 범위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Saw </a:t>
            </a:r>
            <a:r>
              <a:rPr lang="en-US" altLang="ko-KR" b="1" dirty="0" err="1" smtClean="0"/>
              <a:t>singulation</a:t>
            </a:r>
            <a:r>
              <a:rPr lang="en-US" altLang="ko-KR" b="1" dirty="0" smtClean="0"/>
              <a:t> </a:t>
            </a:r>
            <a:r>
              <a:rPr lang="ko-KR" altLang="en-US" dirty="0" smtClean="0"/>
              <a:t>장비 내부 비전 파트에 대한 </a:t>
            </a:r>
            <a:r>
              <a:rPr lang="en-US" altLang="ko-KR" b="1" dirty="0" smtClean="0"/>
              <a:t>object </a:t>
            </a:r>
            <a:r>
              <a:rPr lang="ko-KR" altLang="en-US" b="1" dirty="0" smtClean="0"/>
              <a:t>인식 및 검수 </a:t>
            </a:r>
            <a:endParaRPr lang="en-US" altLang="ko-KR" b="1" dirty="0" smtClean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C6F5408-8914-4B79-8328-5B9B354843AE}"/>
              </a:ext>
            </a:extLst>
          </p:cNvPr>
          <p:cNvSpPr txBox="1"/>
          <p:nvPr/>
        </p:nvSpPr>
        <p:spPr>
          <a:xfrm>
            <a:off x="254187" y="117446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연구 목표 및 범위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8248650" y="5876925"/>
            <a:ext cx="2143125" cy="676276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0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774242-785F-4CA6-AF9C-2C03D53B10DC}"/>
              </a:ext>
            </a:extLst>
          </p:cNvPr>
          <p:cNvCxnSpPr>
            <a:cxnSpLocks/>
          </p:cNvCxnSpPr>
          <p:nvPr/>
        </p:nvCxnSpPr>
        <p:spPr>
          <a:xfrm>
            <a:off x="254187" y="610299"/>
            <a:ext cx="691392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862486A1-0EEF-4FCF-B9FD-A3F3D8D3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493" y="-743172"/>
            <a:ext cx="1113498" cy="148634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C6F5408-8914-4B79-8328-5B9B354843AE}"/>
              </a:ext>
            </a:extLst>
          </p:cNvPr>
          <p:cNvSpPr txBox="1"/>
          <p:nvPr/>
        </p:nvSpPr>
        <p:spPr>
          <a:xfrm>
            <a:off x="254187" y="117446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연구 목표 및 범위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77" y="1643201"/>
            <a:ext cx="10212945" cy="5214799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341541" y="683540"/>
            <a:ext cx="8624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연구 범위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각 비전 파트에서 서로 다른 검수를 수행 필요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5902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224540" y="4067175"/>
            <a:ext cx="8929110" cy="24632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09709" y="3219203"/>
            <a:ext cx="6488290" cy="93202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774242-785F-4CA6-AF9C-2C03D53B10DC}"/>
              </a:ext>
            </a:extLst>
          </p:cNvPr>
          <p:cNvCxnSpPr>
            <a:cxnSpLocks/>
          </p:cNvCxnSpPr>
          <p:nvPr/>
        </p:nvCxnSpPr>
        <p:spPr>
          <a:xfrm>
            <a:off x="254187" y="610299"/>
            <a:ext cx="691392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862486A1-0EEF-4FCF-B9FD-A3F3D8D3A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493" y="-743172"/>
            <a:ext cx="1113498" cy="148634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C6F5408-8914-4B79-8328-5B9B354843AE}"/>
              </a:ext>
            </a:extLst>
          </p:cNvPr>
          <p:cNvSpPr txBox="1"/>
          <p:nvPr/>
        </p:nvSpPr>
        <p:spPr>
          <a:xfrm>
            <a:off x="254187" y="117446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연구 목표 및 범위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661" y="1805221"/>
            <a:ext cx="3254159" cy="1661595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341540" y="683540"/>
            <a:ext cx="10002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연구 목표</a:t>
            </a:r>
            <a:r>
              <a:rPr lang="en-US" altLang="ko-KR" dirty="0" smtClean="0"/>
              <a:t>: 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Saw </a:t>
            </a:r>
            <a:r>
              <a:rPr lang="en-US" altLang="ko-KR" dirty="0" err="1" smtClean="0"/>
              <a:t>Singulation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장비 내에서 비전 기반 </a:t>
            </a:r>
            <a:r>
              <a:rPr lang="en-US" altLang="ko-KR" b="1" dirty="0"/>
              <a:t>object </a:t>
            </a:r>
            <a:r>
              <a:rPr lang="ko-KR" altLang="en-US" b="1" dirty="0"/>
              <a:t>인식 및 </a:t>
            </a:r>
            <a:r>
              <a:rPr lang="ko-KR" altLang="en-US" b="1" dirty="0" smtClean="0"/>
              <a:t>검수가 가능한 모듈 개발 </a:t>
            </a:r>
            <a:endParaRPr lang="en-US" altLang="ko-KR" b="1" dirty="0"/>
          </a:p>
        </p:txBody>
      </p:sp>
      <p:sp>
        <p:nvSpPr>
          <p:cNvPr id="4" name="직사각형 3"/>
          <p:cNvSpPr/>
          <p:nvPr/>
        </p:nvSpPr>
        <p:spPr>
          <a:xfrm>
            <a:off x="5010316" y="1680110"/>
            <a:ext cx="4057483" cy="17185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t="1627"/>
          <a:stretch/>
        </p:blipFill>
        <p:spPr>
          <a:xfrm>
            <a:off x="6599591" y="4165322"/>
            <a:ext cx="3284623" cy="2254528"/>
          </a:xfrm>
          <a:prstGeom prst="rect">
            <a:avLst/>
          </a:prstGeom>
        </p:spPr>
      </p:pic>
      <p:sp>
        <p:nvSpPr>
          <p:cNvPr id="7" name="사다리꼴 6"/>
          <p:cNvSpPr/>
          <p:nvPr/>
        </p:nvSpPr>
        <p:spPr>
          <a:xfrm rot="16200000">
            <a:off x="3730834" y="2046218"/>
            <a:ext cx="1575090" cy="898323"/>
          </a:xfrm>
          <a:prstGeom prst="trapezoid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6" descr="그림 6">
            <a:extLst>
              <a:ext uri="{FF2B5EF4-FFF2-40B4-BE49-F238E27FC236}">
                <a16:creationId xmlns:a16="http://schemas.microsoft.com/office/drawing/2014/main" id="{C93724B8-DEB2-4E34-A795-F7568A1C93A7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91111" l="9921" r="89683">
                        <a14:foregroundMark x1="10317" y1="41778" x2="10714" y2="59556"/>
                        <a14:foregroundMark x1="70635" y1="89333" x2="70238" y2="73778"/>
                        <a14:foregroundMark x1="67857" y1="91111" x2="67857" y2="91111"/>
                      </a14:backgroundRemoval>
                    </a14:imgEffect>
                  </a14:imgLayer>
                </a14:imgProps>
              </a:ext>
            </a:extLst>
          </a:blip>
          <a:srcRect b="5906"/>
          <a:stretch>
            <a:fillRect/>
          </a:stretch>
        </p:blipFill>
        <p:spPr>
          <a:xfrm>
            <a:off x="2281082" y="1503713"/>
            <a:ext cx="2534400" cy="16668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직사각형 7"/>
          <p:cNvSpPr/>
          <p:nvPr/>
        </p:nvSpPr>
        <p:spPr>
          <a:xfrm>
            <a:off x="2586460" y="3117714"/>
            <a:ext cx="2476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Saw </a:t>
            </a:r>
            <a:r>
              <a:rPr lang="en-US" altLang="ko-KR" dirty="0" err="1"/>
              <a:t>Singulation</a:t>
            </a:r>
            <a:r>
              <a:rPr lang="en-US" altLang="ko-KR" dirty="0"/>
              <a:t> </a:t>
            </a:r>
            <a:r>
              <a:rPr lang="ko-KR" altLang="en-US" dirty="0"/>
              <a:t>장비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228147" y="6530459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검수 프로그램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6352" y="4199919"/>
            <a:ext cx="5211427" cy="22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4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774242-785F-4CA6-AF9C-2C03D53B10DC}"/>
              </a:ext>
            </a:extLst>
          </p:cNvPr>
          <p:cNvCxnSpPr>
            <a:cxnSpLocks/>
          </p:cNvCxnSpPr>
          <p:nvPr/>
        </p:nvCxnSpPr>
        <p:spPr>
          <a:xfrm>
            <a:off x="254187" y="610299"/>
            <a:ext cx="691392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862486A1-0EEF-4FCF-B9FD-A3F3D8D3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493" y="-743172"/>
            <a:ext cx="1113498" cy="148634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C6F5408-8914-4B79-8328-5B9B354843AE}"/>
              </a:ext>
            </a:extLst>
          </p:cNvPr>
          <p:cNvSpPr txBox="1"/>
          <p:nvPr/>
        </p:nvSpPr>
        <p:spPr>
          <a:xfrm>
            <a:off x="254187" y="117446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연구 목표 및 범위</a:t>
            </a:r>
            <a:endParaRPr lang="ko-KR" altLang="en-US" sz="2000" b="1" dirty="0"/>
          </a:p>
        </p:txBody>
      </p:sp>
      <p:sp>
        <p:nvSpPr>
          <p:cNvPr id="127" name="TextBox 126"/>
          <p:cNvSpPr txBox="1"/>
          <p:nvPr/>
        </p:nvSpPr>
        <p:spPr>
          <a:xfrm>
            <a:off x="341540" y="683540"/>
            <a:ext cx="100026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연구 주요 목표 요약</a:t>
            </a:r>
            <a:r>
              <a:rPr lang="en-US" altLang="ko-KR" b="1" dirty="0" smtClean="0"/>
              <a:t>: 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Saw </a:t>
            </a:r>
            <a:r>
              <a:rPr lang="en-US" altLang="ko-KR" dirty="0" err="1" smtClean="0"/>
              <a:t>Singulation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장비 내 비전 기반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257300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 smtClean="0"/>
              <a:t>Object </a:t>
            </a:r>
            <a:r>
              <a:rPr lang="ko-KR" altLang="en-US" b="1" dirty="0"/>
              <a:t>인식 및 </a:t>
            </a:r>
            <a:r>
              <a:rPr lang="ko-KR" altLang="en-US" b="1" dirty="0" smtClean="0"/>
              <a:t>검수가 </a:t>
            </a:r>
            <a:r>
              <a:rPr lang="ko-KR" altLang="en-US" dirty="0" smtClean="0"/>
              <a:t>가능한 모듈 개발</a:t>
            </a:r>
            <a:endParaRPr lang="en-US" altLang="ko-KR" dirty="0" smtClean="0"/>
          </a:p>
          <a:p>
            <a:pPr marL="1257300" lvl="3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/>
              <a:t>사용자 친화적 </a:t>
            </a:r>
            <a:r>
              <a:rPr lang="ko-KR" altLang="en-US" dirty="0" smtClean="0"/>
              <a:t>모듈 개발 </a:t>
            </a:r>
            <a:endParaRPr lang="en-US" altLang="ko-KR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969413"/>
              </p:ext>
            </p:extLst>
          </p:nvPr>
        </p:nvGraphicFramePr>
        <p:xfrm>
          <a:off x="341539" y="2437866"/>
          <a:ext cx="11535451" cy="4209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01">
                  <a:extLst>
                    <a:ext uri="{9D8B030D-6E8A-4147-A177-3AD203B41FA5}">
                      <a16:colId xmlns:a16="http://schemas.microsoft.com/office/drawing/2014/main" val="221553628"/>
                    </a:ext>
                  </a:extLst>
                </a:gridCol>
                <a:gridCol w="470931">
                  <a:extLst>
                    <a:ext uri="{9D8B030D-6E8A-4147-A177-3AD203B41FA5}">
                      <a16:colId xmlns:a16="http://schemas.microsoft.com/office/drawing/2014/main" val="2891113790"/>
                    </a:ext>
                  </a:extLst>
                </a:gridCol>
                <a:gridCol w="2581887">
                  <a:extLst>
                    <a:ext uri="{9D8B030D-6E8A-4147-A177-3AD203B41FA5}">
                      <a16:colId xmlns:a16="http://schemas.microsoft.com/office/drawing/2014/main" val="4037591990"/>
                    </a:ext>
                  </a:extLst>
                </a:gridCol>
                <a:gridCol w="3876442">
                  <a:extLst>
                    <a:ext uri="{9D8B030D-6E8A-4147-A177-3AD203B41FA5}">
                      <a16:colId xmlns:a16="http://schemas.microsoft.com/office/drawing/2014/main" val="664915369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3079716563"/>
                    </a:ext>
                  </a:extLst>
                </a:gridCol>
                <a:gridCol w="1069290">
                  <a:extLst>
                    <a:ext uri="{9D8B030D-6E8A-4147-A177-3AD203B41FA5}">
                      <a16:colId xmlns:a16="http://schemas.microsoft.com/office/drawing/2014/main" val="2964055869"/>
                    </a:ext>
                  </a:extLst>
                </a:gridCol>
              </a:tblGrid>
              <a:tr h="4608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일련 번호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핵심 연구 개발 목표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연구 개발 내용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산출물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389007"/>
                  </a:ext>
                </a:extLst>
              </a:tr>
              <a:tr h="46080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패키지 검사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Mark </a:t>
                      </a:r>
                      <a:r>
                        <a:rPr lang="ko-KR" altLang="en-US" dirty="0" smtClean="0"/>
                        <a:t>검사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반도체 패키지의 </a:t>
                      </a:r>
                      <a:r>
                        <a:rPr lang="en-US" altLang="ko-KR" sz="1400" dirty="0" smtClean="0"/>
                        <a:t>top </a:t>
                      </a:r>
                      <a:r>
                        <a:rPr lang="ko-KR" altLang="en-US" sz="1400" dirty="0" smtClean="0"/>
                        <a:t>검사에서 </a:t>
                      </a:r>
                      <a:r>
                        <a:rPr lang="en-US" altLang="ko-KR" sz="1400" dirty="0" smtClean="0"/>
                        <a:t>mark</a:t>
                      </a:r>
                      <a:r>
                        <a:rPr lang="ko-KR" altLang="en-US" sz="1400" dirty="0" smtClean="0"/>
                        <a:t>의 양품 여부를 검사 모듈 개발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모듈 개발 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Halcon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일부 달성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53463"/>
                  </a:ext>
                </a:extLst>
              </a:tr>
              <a:tr h="4608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BGA </a:t>
                      </a:r>
                      <a:r>
                        <a:rPr lang="ko-KR" altLang="en-US" dirty="0" smtClean="0"/>
                        <a:t>검사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반도체 패키지의  </a:t>
                      </a:r>
                      <a:r>
                        <a:rPr lang="en-US" altLang="ko-KR" sz="1400" dirty="0" smtClean="0"/>
                        <a:t>bottom </a:t>
                      </a:r>
                      <a:r>
                        <a:rPr lang="ko-KR" altLang="en-US" sz="1400" dirty="0" smtClean="0"/>
                        <a:t>검사에서 반도체  </a:t>
                      </a:r>
                      <a:r>
                        <a:rPr lang="en-US" altLang="ko-KR" sz="1400" dirty="0" smtClean="0"/>
                        <a:t>ball</a:t>
                      </a:r>
                      <a:r>
                        <a:rPr lang="ko-KR" altLang="en-US" sz="1400" baseline="0" dirty="0" smtClean="0"/>
                        <a:t> 상태의 양품 여부를 검사 모듈 개발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모듈 개발 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Halcon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일부 달성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798117"/>
                  </a:ext>
                </a:extLst>
              </a:tr>
              <a:tr h="4608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QFN </a:t>
                      </a:r>
                      <a:r>
                        <a:rPr lang="ko-KR" altLang="en-US" dirty="0" smtClean="0"/>
                        <a:t>검사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반도체 패키지 </a:t>
                      </a:r>
                      <a:r>
                        <a:rPr lang="en-US" altLang="ko-KR" sz="1400" dirty="0" smtClean="0"/>
                        <a:t>bottom </a:t>
                      </a:r>
                      <a:r>
                        <a:rPr lang="ko-KR" altLang="en-US" sz="1400" dirty="0" smtClean="0"/>
                        <a:t>검사에서 반도체 </a:t>
                      </a:r>
                      <a:r>
                        <a:rPr lang="en-US" altLang="ko-KR" sz="1400" dirty="0" smtClean="0"/>
                        <a:t>lead</a:t>
                      </a:r>
                      <a:r>
                        <a:rPr lang="ko-KR" altLang="en-US" sz="1400" dirty="0" smtClean="0"/>
                        <a:t>의 양품 여부를 검사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모듈 개발 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Halcon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일부 달성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873271"/>
                  </a:ext>
                </a:extLst>
              </a:tr>
              <a:tr h="46080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GUI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Teaching </a:t>
                      </a:r>
                      <a:r>
                        <a:rPr lang="ko-KR" altLang="en-US" dirty="0" smtClean="0"/>
                        <a:t>모듈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양품 학습을 위한 </a:t>
                      </a:r>
                      <a:r>
                        <a:rPr lang="en-US" altLang="ko-KR" sz="1400" dirty="0" smtClean="0"/>
                        <a:t>GUI </a:t>
                      </a:r>
                      <a:r>
                        <a:rPr lang="ko-KR" altLang="en-US" sz="1400" dirty="0" smtClean="0"/>
                        <a:t>모듈 개발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GUI </a:t>
                      </a:r>
                      <a:r>
                        <a:rPr lang="ko-KR" altLang="en-US" sz="1400" dirty="0" smtClean="0"/>
                        <a:t>개발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dirty="0" smtClean="0"/>
                        <a:t>(C#)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r>
                        <a:rPr lang="ko-KR" altLang="en-US" sz="1600" dirty="0" smtClean="0"/>
                        <a:t>차 </a:t>
                      </a:r>
                      <a:r>
                        <a:rPr lang="ko-KR" altLang="en-US" sz="1600" dirty="0" err="1" smtClean="0"/>
                        <a:t>프로토타입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915263"/>
                  </a:ext>
                </a:extLst>
              </a:tr>
              <a:tr h="4608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검수 </a:t>
                      </a:r>
                      <a:r>
                        <a:rPr lang="ko-KR" altLang="en-US" dirty="0" smtClean="0"/>
                        <a:t>모듈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검수를</a:t>
                      </a:r>
                      <a:r>
                        <a:rPr lang="ko-KR" altLang="en-US" sz="1400" baseline="0" dirty="0" smtClean="0"/>
                        <a:t> 결과 및 관리를 위한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GUI </a:t>
                      </a:r>
                      <a:r>
                        <a:rPr lang="ko-KR" altLang="en-US" sz="1400" dirty="0" smtClean="0"/>
                        <a:t>모듈 </a:t>
                      </a:r>
                      <a:r>
                        <a:rPr lang="ko-KR" altLang="en-US" sz="1400" dirty="0" smtClean="0"/>
                        <a:t>개발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관리자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사용자 모드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GUI </a:t>
                      </a:r>
                      <a:r>
                        <a:rPr lang="ko-KR" altLang="en-US" sz="1400" dirty="0" smtClean="0"/>
                        <a:t>개발</a:t>
                      </a:r>
                      <a:r>
                        <a:rPr lang="en-US" altLang="ko-KR" sz="1400" dirty="0" smtClean="0"/>
                        <a:t>(C#)</a:t>
                      </a:r>
                      <a:endParaRPr lang="ko-KR" altLang="en-US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1</a:t>
                      </a:r>
                      <a:r>
                        <a:rPr lang="ko-KR" altLang="en-US" sz="1600" dirty="0" smtClean="0"/>
                        <a:t>차 </a:t>
                      </a:r>
                      <a:r>
                        <a:rPr lang="ko-KR" altLang="en-US" sz="1600" dirty="0" err="1" smtClean="0"/>
                        <a:t>프로토타입</a:t>
                      </a:r>
                      <a:endParaRPr lang="ko-KR" altLang="en-US" sz="16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327962"/>
                  </a:ext>
                </a:extLst>
              </a:tr>
              <a:tr h="4544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카메라 모듈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카메라 컨트롤 모듈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반도체 </a:t>
                      </a:r>
                      <a:r>
                        <a:rPr lang="en-US" altLang="ko-KR" sz="1400" dirty="0" smtClean="0"/>
                        <a:t>Picker </a:t>
                      </a:r>
                      <a:r>
                        <a:rPr lang="ko-KR" altLang="en-US" sz="1400" dirty="0" smtClean="0"/>
                        <a:t>등 비전 인식을 위한 관리 모듈 개발</a:t>
                      </a:r>
                      <a:r>
                        <a:rPr lang="en-US" altLang="ko-KR" sz="1400" dirty="0" smtClean="0"/>
                        <a:t> 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모듈 개발 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Halcon</a:t>
                      </a:r>
                      <a:r>
                        <a:rPr lang="en-US" altLang="ko-KR" sz="1400" dirty="0" smtClean="0"/>
                        <a:t> &amp; C#)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미달성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078223"/>
                  </a:ext>
                </a:extLst>
              </a:tr>
              <a:tr h="4544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Calibration </a:t>
                      </a:r>
                      <a:r>
                        <a:rPr lang="ko-KR" altLang="en-US" dirty="0" smtClean="0"/>
                        <a:t>모듈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비전 모듈과 </a:t>
                      </a:r>
                      <a:r>
                        <a:rPr lang="ko-KR" altLang="en-US" sz="1400" dirty="0" err="1" smtClean="0"/>
                        <a:t>카메라간</a:t>
                      </a:r>
                      <a:r>
                        <a:rPr lang="ko-KR" altLang="en-US" sz="1400" dirty="0" smtClean="0"/>
                        <a:t> 인식 차이를 줄이기 위한 </a:t>
                      </a:r>
                      <a:r>
                        <a:rPr lang="en-US" altLang="ko-KR" sz="1400" dirty="0" smtClean="0"/>
                        <a:t>Calibration</a:t>
                      </a:r>
                      <a:r>
                        <a:rPr lang="ko-KR" altLang="en-US" sz="1400" baseline="0" dirty="0" smtClean="0"/>
                        <a:t> 모듈 개발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모듈 개발 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Halcon</a:t>
                      </a:r>
                      <a:r>
                        <a:rPr lang="en-US" altLang="ko-KR" sz="1400" dirty="0" smtClean="0"/>
                        <a:t> &amp; C#)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미달성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918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4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623FE46-AB17-4F7D-A670-57847596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990" y="-170973"/>
            <a:ext cx="1113498" cy="148634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2F5D5B-F01A-4608-9008-0983E606B8A3}"/>
              </a:ext>
            </a:extLst>
          </p:cNvPr>
          <p:cNvCxnSpPr>
            <a:cxnSpLocks/>
          </p:cNvCxnSpPr>
          <p:nvPr/>
        </p:nvCxnSpPr>
        <p:spPr>
          <a:xfrm>
            <a:off x="1076770" y="5569529"/>
            <a:ext cx="10246408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9CA25C2-6C74-4DEF-B76B-B8F46E921F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380" y="5742559"/>
            <a:ext cx="1135798" cy="7514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A2F5D5B-F01A-4608-9008-0983E606B8A3}"/>
              </a:ext>
            </a:extLst>
          </p:cNvPr>
          <p:cNvCxnSpPr>
            <a:cxnSpLocks/>
          </p:cNvCxnSpPr>
          <p:nvPr/>
        </p:nvCxnSpPr>
        <p:spPr>
          <a:xfrm>
            <a:off x="634572" y="1007921"/>
            <a:ext cx="1160045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205684-0F76-4073-8B81-B66C6218E12B}"/>
              </a:ext>
            </a:extLst>
          </p:cNvPr>
          <p:cNvSpPr txBox="1"/>
          <p:nvPr/>
        </p:nvSpPr>
        <p:spPr>
          <a:xfrm>
            <a:off x="566205" y="681003"/>
            <a:ext cx="2919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개발 사항 중간 보고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3761241" y="2857675"/>
            <a:ext cx="34243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/>
              <a:t>2. </a:t>
            </a:r>
            <a:r>
              <a:rPr lang="ko-KR" altLang="en-US" sz="3200" b="1" dirty="0" smtClean="0"/>
              <a:t>연구 결과 요약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8606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1023</Words>
  <Application>Microsoft Office PowerPoint</Application>
  <PresentationFormat>와이드스크린</PresentationFormat>
  <Paragraphs>258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mujinkm</dc:creator>
  <cp:lastModifiedBy>mujinkim</cp:lastModifiedBy>
  <cp:revision>51</cp:revision>
  <dcterms:created xsi:type="dcterms:W3CDTF">2023-01-12T04:03:22Z</dcterms:created>
  <dcterms:modified xsi:type="dcterms:W3CDTF">2023-02-27T05:41:50Z</dcterms:modified>
</cp:coreProperties>
</file>